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1" r:id="rId5"/>
  </p:sldMasterIdLst>
  <p:notesMasterIdLst>
    <p:notesMasterId r:id="rId20"/>
  </p:notesMasterIdLst>
  <p:handoutMasterIdLst>
    <p:handoutMasterId r:id="rId21"/>
  </p:handoutMasterIdLst>
  <p:sldIdLst>
    <p:sldId id="2448" r:id="rId6"/>
    <p:sldId id="2462" r:id="rId7"/>
    <p:sldId id="2469" r:id="rId8"/>
    <p:sldId id="2468" r:id="rId9"/>
    <p:sldId id="2482" r:id="rId10"/>
    <p:sldId id="2473" r:id="rId11"/>
    <p:sldId id="2471" r:id="rId12"/>
    <p:sldId id="2466" r:id="rId13"/>
    <p:sldId id="2476" r:id="rId14"/>
    <p:sldId id="2477" r:id="rId15"/>
    <p:sldId id="2478" r:id="rId16"/>
    <p:sldId id="2479" r:id="rId17"/>
    <p:sldId id="2481" r:id="rId18"/>
    <p:sldId id="243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757"/>
    <a:srgbClr val="2C2153"/>
    <a:srgbClr val="2F3342"/>
    <a:srgbClr val="A53F52"/>
    <a:srgbClr val="898989"/>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BBC77-FF0F-4BD8-86A5-0BDC1BED1941}" v="438" dt="2023-03-21T12:28:22.068"/>
    <p1510:client id="{C299402F-86A4-428E-9560-99B5AC3ADA31}" v="1" dt="2020-08-24T22:27:47.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83986" autoAdjust="0"/>
  </p:normalViewPr>
  <p:slideViewPr>
    <p:cSldViewPr snapToGrid="0">
      <p:cViewPr varScale="1">
        <p:scale>
          <a:sx n="95" d="100"/>
          <a:sy n="95" d="100"/>
        </p:scale>
        <p:origin x="1308" y="78"/>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e Padula" userId="S::s.padula2@studenti.unipi.it::149af42d-cf13-4c1f-973a-2c773e4de338" providerId="AD" clId="Web-{001BBC77-FF0F-4BD8-86A5-0BDC1BED1941}"/>
    <pc:docChg chg="addSld modSld sldOrd modMainMaster">
      <pc:chgData name="Samuele Padula" userId="S::s.padula2@studenti.unipi.it::149af42d-cf13-4c1f-973a-2c773e4de338" providerId="AD" clId="Web-{001BBC77-FF0F-4BD8-86A5-0BDC1BED1941}" dt="2023-03-21T12:28:22.068" v="430"/>
      <pc:docMkLst>
        <pc:docMk/>
      </pc:docMkLst>
      <pc:sldChg chg="addSp delSp modSp">
        <pc:chgData name="Samuele Padula" userId="S::s.padula2@studenti.unipi.it::149af42d-cf13-4c1f-973a-2c773e4de338" providerId="AD" clId="Web-{001BBC77-FF0F-4BD8-86A5-0BDC1BED1941}" dt="2023-03-21T12:14:05.707" v="283" actId="20577"/>
        <pc:sldMkLst>
          <pc:docMk/>
          <pc:sldMk cId="1325373587" sldId="259"/>
        </pc:sldMkLst>
        <pc:spChg chg="add del mod">
          <ac:chgData name="Samuele Padula" userId="S::s.padula2@studenti.unipi.it::149af42d-cf13-4c1f-973a-2c773e4de338" providerId="AD" clId="Web-{001BBC77-FF0F-4BD8-86A5-0BDC1BED1941}" dt="2023-03-21T12:09:55.591" v="220"/>
          <ac:spMkLst>
            <pc:docMk/>
            <pc:sldMk cId="1325373587" sldId="259"/>
            <ac:spMk id="2" creationId="{EA540C3F-15BB-55FD-F75D-D9FD3E0AFF51}"/>
          </ac:spMkLst>
        </pc:spChg>
        <pc:spChg chg="mod">
          <ac:chgData name="Samuele Padula" userId="S::s.padula2@studenti.unipi.it::149af42d-cf13-4c1f-973a-2c773e4de338" providerId="AD" clId="Web-{001BBC77-FF0F-4BD8-86A5-0BDC1BED1941}" dt="2023-03-21T12:14:05.707" v="283" actId="20577"/>
          <ac:spMkLst>
            <pc:docMk/>
            <pc:sldMk cId="1325373587" sldId="259"/>
            <ac:spMk id="9" creationId="{256319DF-036A-473B-95D3-C5F6FF849FD4}"/>
          </ac:spMkLst>
        </pc:spChg>
        <pc:spChg chg="mod">
          <ac:chgData name="Samuele Padula" userId="S::s.padula2@studenti.unipi.it::149af42d-cf13-4c1f-973a-2c773e4de338" providerId="AD" clId="Web-{001BBC77-FF0F-4BD8-86A5-0BDC1BED1941}" dt="2023-03-21T11:57:46.540" v="98" actId="20577"/>
          <ac:spMkLst>
            <pc:docMk/>
            <pc:sldMk cId="1325373587" sldId="259"/>
            <ac:spMk id="10" creationId="{255FA470-23EB-4512-8FFB-28DDAB08B002}"/>
          </ac:spMkLst>
        </pc:spChg>
        <pc:picChg chg="mod">
          <ac:chgData name="Samuele Padula" userId="S::s.padula2@studenti.unipi.it::149af42d-cf13-4c1f-973a-2c773e4de338" providerId="AD" clId="Web-{001BBC77-FF0F-4BD8-86A5-0BDC1BED1941}" dt="2023-03-21T12:09:55.591" v="220"/>
          <ac:picMkLst>
            <pc:docMk/>
            <pc:sldMk cId="1325373587" sldId="259"/>
            <ac:picMk id="5" creationId="{A0280051-D7F1-4438-B815-F0FF4906D141}"/>
          </ac:picMkLst>
        </pc:picChg>
      </pc:sldChg>
      <pc:sldChg chg="addSp delSp modSp">
        <pc:chgData name="Samuele Padula" userId="S::s.padula2@studenti.unipi.it::149af42d-cf13-4c1f-973a-2c773e4de338" providerId="AD" clId="Web-{001BBC77-FF0F-4BD8-86A5-0BDC1BED1941}" dt="2023-03-21T12:28:20.271" v="429"/>
        <pc:sldMkLst>
          <pc:docMk/>
          <pc:sldMk cId="869470413" sldId="2432"/>
        </pc:sldMkLst>
        <pc:spChg chg="add del mod">
          <ac:chgData name="Samuele Padula" userId="S::s.padula2@studenti.unipi.it::149af42d-cf13-4c1f-973a-2c773e4de338" providerId="AD" clId="Web-{001BBC77-FF0F-4BD8-86A5-0BDC1BED1941}" dt="2023-03-21T12:28:20.271" v="429"/>
          <ac:spMkLst>
            <pc:docMk/>
            <pc:sldMk cId="869470413" sldId="2432"/>
            <ac:spMk id="4" creationId="{08DA129D-E39F-8FA4-FFEE-3D0EE5E1B182}"/>
          </ac:spMkLst>
        </pc:spChg>
      </pc:sldChg>
      <pc:sldChg chg="addSp delSp modSp">
        <pc:chgData name="Samuele Padula" userId="S::s.padula2@studenti.unipi.it::149af42d-cf13-4c1f-973a-2c773e4de338" providerId="AD" clId="Web-{001BBC77-FF0F-4BD8-86A5-0BDC1BED1941}" dt="2023-03-21T12:28:20.271" v="429"/>
        <pc:sldMkLst>
          <pc:docMk/>
          <pc:sldMk cId="2779095684" sldId="2433"/>
        </pc:sldMkLst>
        <pc:spChg chg="add del mod">
          <ac:chgData name="Samuele Padula" userId="S::s.padula2@studenti.unipi.it::149af42d-cf13-4c1f-973a-2c773e4de338" providerId="AD" clId="Web-{001BBC77-FF0F-4BD8-86A5-0BDC1BED1941}" dt="2023-03-21T12:28:20.271" v="429"/>
          <ac:spMkLst>
            <pc:docMk/>
            <pc:sldMk cId="2779095684" sldId="2433"/>
            <ac:spMk id="3" creationId="{6656E22C-23AF-0C46-0D5D-04257ADC1236}"/>
          </ac:spMkLst>
        </pc:spChg>
      </pc:sldChg>
      <pc:sldChg chg="modSp">
        <pc:chgData name="Samuele Padula" userId="S::s.padula2@studenti.unipi.it::149af42d-cf13-4c1f-973a-2c773e4de338" providerId="AD" clId="Web-{001BBC77-FF0F-4BD8-86A5-0BDC1BED1941}" dt="2023-03-21T11:49:27.901" v="31" actId="20577"/>
        <pc:sldMkLst>
          <pc:docMk/>
          <pc:sldMk cId="3927832306" sldId="2448"/>
        </pc:sldMkLst>
        <pc:spChg chg="mod">
          <ac:chgData name="Samuele Padula" userId="S::s.padula2@studenti.unipi.it::149af42d-cf13-4c1f-973a-2c773e4de338" providerId="AD" clId="Web-{001BBC77-FF0F-4BD8-86A5-0BDC1BED1941}" dt="2023-03-21T11:49:27.901" v="31" actId="20577"/>
          <ac:spMkLst>
            <pc:docMk/>
            <pc:sldMk cId="3927832306" sldId="2448"/>
            <ac:spMk id="3" creationId="{C0AE828D-1E63-455F-949D-0C5454A7FE88}"/>
          </ac:spMkLst>
        </pc:spChg>
        <pc:spChg chg="mod">
          <ac:chgData name="Samuele Padula" userId="S::s.padula2@studenti.unipi.it::149af42d-cf13-4c1f-973a-2c773e4de338" providerId="AD" clId="Web-{001BBC77-FF0F-4BD8-86A5-0BDC1BED1941}" dt="2023-03-21T11:49:21.354" v="30" actId="20577"/>
          <ac:spMkLst>
            <pc:docMk/>
            <pc:sldMk cId="3927832306" sldId="2448"/>
            <ac:spMk id="7" creationId="{5D865526-EC39-4780-A2A8-274A80A5C19B}"/>
          </ac:spMkLst>
        </pc:spChg>
        <pc:spChg chg="mod">
          <ac:chgData name="Samuele Padula" userId="S::s.padula2@studenti.unipi.it::149af42d-cf13-4c1f-973a-2c773e4de338" providerId="AD" clId="Web-{001BBC77-FF0F-4BD8-86A5-0BDC1BED1941}" dt="2023-03-21T11:49:12.463" v="18" actId="20577"/>
          <ac:spMkLst>
            <pc:docMk/>
            <pc:sldMk cId="3927832306" sldId="2448"/>
            <ac:spMk id="9" creationId="{79DC1498-E692-42BA-B69F-6D37E6CFACA0}"/>
          </ac:spMkLst>
        </pc:spChg>
      </pc:sldChg>
      <pc:sldChg chg="addSp delSp modSp">
        <pc:chgData name="Samuele Padula" userId="S::s.padula2@studenti.unipi.it::149af42d-cf13-4c1f-973a-2c773e4de338" providerId="AD" clId="Web-{001BBC77-FF0F-4BD8-86A5-0BDC1BED1941}" dt="2023-03-21T12:28:20.271" v="429"/>
        <pc:sldMkLst>
          <pc:docMk/>
          <pc:sldMk cId="2944765398" sldId="2451"/>
        </pc:sldMkLst>
        <pc:spChg chg="add del mod">
          <ac:chgData name="Samuele Padula" userId="S::s.padula2@studenti.unipi.it::149af42d-cf13-4c1f-973a-2c773e4de338" providerId="AD" clId="Web-{001BBC77-FF0F-4BD8-86A5-0BDC1BED1941}" dt="2023-03-21T12:28:20.271" v="429"/>
          <ac:spMkLst>
            <pc:docMk/>
            <pc:sldMk cId="2944765398" sldId="2451"/>
            <ac:spMk id="4" creationId="{BD9AE956-1718-132F-5734-CBCD6BB5547C}"/>
          </ac:spMkLst>
        </pc:spChg>
      </pc:sldChg>
      <pc:sldChg chg="addSp delSp modSp">
        <pc:chgData name="Samuele Padula" userId="S::s.padula2@studenti.unipi.it::149af42d-cf13-4c1f-973a-2c773e4de338" providerId="AD" clId="Web-{001BBC77-FF0F-4BD8-86A5-0BDC1BED1941}" dt="2023-03-21T12:28:20.271" v="429"/>
        <pc:sldMkLst>
          <pc:docMk/>
          <pc:sldMk cId="2129108354" sldId="2453"/>
        </pc:sldMkLst>
        <pc:spChg chg="add del mod">
          <ac:chgData name="Samuele Padula" userId="S::s.padula2@studenti.unipi.it::149af42d-cf13-4c1f-973a-2c773e4de338" providerId="AD" clId="Web-{001BBC77-FF0F-4BD8-86A5-0BDC1BED1941}" dt="2023-03-21T12:28:20.271" v="429"/>
          <ac:spMkLst>
            <pc:docMk/>
            <pc:sldMk cId="2129108354" sldId="2453"/>
            <ac:spMk id="2" creationId="{CE731C3D-0474-F87C-C86F-E225F52E0EB0}"/>
          </ac:spMkLst>
        </pc:spChg>
      </pc:sldChg>
      <pc:sldChg chg="addSp delSp modSp">
        <pc:chgData name="Samuele Padula" userId="S::s.padula2@studenti.unipi.it::149af42d-cf13-4c1f-973a-2c773e4de338" providerId="AD" clId="Web-{001BBC77-FF0F-4BD8-86A5-0BDC1BED1941}" dt="2023-03-21T12:28:20.271" v="429"/>
        <pc:sldMkLst>
          <pc:docMk/>
          <pc:sldMk cId="3164405530" sldId="2457"/>
        </pc:sldMkLst>
        <pc:spChg chg="add del mod">
          <ac:chgData name="Samuele Padula" userId="S::s.padula2@studenti.unipi.it::149af42d-cf13-4c1f-973a-2c773e4de338" providerId="AD" clId="Web-{001BBC77-FF0F-4BD8-86A5-0BDC1BED1941}" dt="2023-03-21T12:28:20.271" v="429"/>
          <ac:spMkLst>
            <pc:docMk/>
            <pc:sldMk cId="3164405530" sldId="2457"/>
            <ac:spMk id="4" creationId="{874D7338-1B57-0698-5625-CA0EE06B38F5}"/>
          </ac:spMkLst>
        </pc:spChg>
      </pc:sldChg>
      <pc:sldChg chg="addSp delSp modSp">
        <pc:chgData name="Samuele Padula" userId="S::s.padula2@studenti.unipi.it::149af42d-cf13-4c1f-973a-2c773e4de338" providerId="AD" clId="Web-{001BBC77-FF0F-4BD8-86A5-0BDC1BED1941}" dt="2023-03-21T12:28:20.271" v="429"/>
        <pc:sldMkLst>
          <pc:docMk/>
          <pc:sldMk cId="1649098948" sldId="2462"/>
        </pc:sldMkLst>
        <pc:spChg chg="mod">
          <ac:chgData name="Samuele Padula" userId="S::s.padula2@studenti.unipi.it::149af42d-cf13-4c1f-973a-2c773e4de338" providerId="AD" clId="Web-{001BBC77-FF0F-4BD8-86A5-0BDC1BED1941}" dt="2023-03-21T11:51:16.826" v="34" actId="20577"/>
          <ac:spMkLst>
            <pc:docMk/>
            <pc:sldMk cId="1649098948" sldId="2462"/>
            <ac:spMk id="2" creationId="{BE3A87B3-0A27-4EE9-979E-B69581E476F0}"/>
          </ac:spMkLst>
        </pc:spChg>
        <pc:spChg chg="add del mod">
          <ac:chgData name="Samuele Padula" userId="S::s.padula2@studenti.unipi.it::149af42d-cf13-4c1f-973a-2c773e4de338" providerId="AD" clId="Web-{001BBC77-FF0F-4BD8-86A5-0BDC1BED1941}" dt="2023-03-21T12:28:20.271" v="429"/>
          <ac:spMkLst>
            <pc:docMk/>
            <pc:sldMk cId="1649098948" sldId="2462"/>
            <ac:spMk id="3" creationId="{F1A6197D-B7A0-A202-16CF-FE717C292242}"/>
          </ac:spMkLst>
        </pc:spChg>
        <pc:spChg chg="add mod">
          <ac:chgData name="Samuele Padula" userId="S::s.padula2@studenti.unipi.it::149af42d-cf13-4c1f-973a-2c773e4de338" providerId="AD" clId="Web-{001BBC77-FF0F-4BD8-86A5-0BDC1BED1941}" dt="2023-03-21T11:55:30.114" v="79"/>
          <ac:spMkLst>
            <pc:docMk/>
            <pc:sldMk cId="1649098948" sldId="2462"/>
            <ac:spMk id="4" creationId="{1122CC20-7FAC-81CB-4619-2A43EAAA5379}"/>
          </ac:spMkLst>
        </pc:spChg>
        <pc:spChg chg="mod">
          <ac:chgData name="Samuele Padula" userId="S::s.padula2@studenti.unipi.it::149af42d-cf13-4c1f-973a-2c773e4de338" providerId="AD" clId="Web-{001BBC77-FF0F-4BD8-86A5-0BDC1BED1941}" dt="2023-03-21T11:52:17.593" v="67" actId="20577"/>
          <ac:spMkLst>
            <pc:docMk/>
            <pc:sldMk cId="1649098948" sldId="2462"/>
            <ac:spMk id="6" creationId="{F3C89A40-EEAA-43AB-9A3A-B2CFDE450F1B}"/>
          </ac:spMkLst>
        </pc:spChg>
        <pc:picChg chg="add del mod">
          <ac:chgData name="Samuele Padula" userId="S::s.padula2@studenti.unipi.it::149af42d-cf13-4c1f-973a-2c773e4de338" providerId="AD" clId="Web-{001BBC77-FF0F-4BD8-86A5-0BDC1BED1941}" dt="2023-03-21T11:55:32.849" v="81"/>
          <ac:picMkLst>
            <pc:docMk/>
            <pc:sldMk cId="1649098948" sldId="2462"/>
            <ac:picMk id="3" creationId="{50F460E7-AFF3-91CD-9EF9-2ECC11173394}"/>
          </ac:picMkLst>
        </pc:picChg>
        <pc:picChg chg="mod">
          <ac:chgData name="Samuele Padula" userId="S::s.padula2@studenti.unipi.it::149af42d-cf13-4c1f-973a-2c773e4de338" providerId="AD" clId="Web-{001BBC77-FF0F-4BD8-86A5-0BDC1BED1941}" dt="2023-03-21T11:55:30.083" v="77"/>
          <ac:picMkLst>
            <pc:docMk/>
            <pc:sldMk cId="1649098948" sldId="2462"/>
            <ac:picMk id="8" creationId="{BB76F5AB-0940-46E1-85F9-6A870D7D04C9}"/>
          </ac:picMkLst>
        </pc:picChg>
      </pc:sldChg>
      <pc:sldChg chg="addSp delSp modSp add replId">
        <pc:chgData name="Samuele Padula" userId="S::s.padula2@studenti.unipi.it::149af42d-cf13-4c1f-973a-2c773e4de338" providerId="AD" clId="Web-{001BBC77-FF0F-4BD8-86A5-0BDC1BED1941}" dt="2023-03-21T12:28:20.271" v="429"/>
        <pc:sldMkLst>
          <pc:docMk/>
          <pc:sldMk cId="613080586" sldId="2463"/>
        </pc:sldMkLst>
        <pc:spChg chg="mod">
          <ac:chgData name="Samuele Padula" userId="S::s.padula2@studenti.unipi.it::149af42d-cf13-4c1f-973a-2c773e4de338" providerId="AD" clId="Web-{001BBC77-FF0F-4BD8-86A5-0BDC1BED1941}" dt="2023-03-21T12:01:52.922" v="213" actId="1076"/>
          <ac:spMkLst>
            <pc:docMk/>
            <pc:sldMk cId="613080586" sldId="2463"/>
            <ac:spMk id="2" creationId="{B156CAF1-214F-4566-9B0D-DACA1063E8C8}"/>
          </ac:spMkLst>
        </pc:spChg>
        <pc:spChg chg="mod">
          <ac:chgData name="Samuele Padula" userId="S::s.padula2@studenti.unipi.it::149af42d-cf13-4c1f-973a-2c773e4de338" providerId="AD" clId="Web-{001BBC77-FF0F-4BD8-86A5-0BDC1BED1941}" dt="2023-03-21T12:01:49.234" v="212" actId="1076"/>
          <ac:spMkLst>
            <pc:docMk/>
            <pc:sldMk cId="613080586" sldId="2463"/>
            <ac:spMk id="3" creationId="{1D24B42B-925B-494C-A986-BD85E8117E1E}"/>
          </ac:spMkLst>
        </pc:spChg>
        <pc:spChg chg="add del mod">
          <ac:chgData name="Samuele Padula" userId="S::s.padula2@studenti.unipi.it::149af42d-cf13-4c1f-973a-2c773e4de338" providerId="AD" clId="Web-{001BBC77-FF0F-4BD8-86A5-0BDC1BED1941}" dt="2023-03-21T12:28:20.271" v="429"/>
          <ac:spMkLst>
            <pc:docMk/>
            <pc:sldMk cId="613080586" sldId="2463"/>
            <ac:spMk id="4" creationId="{82731DC1-2080-8CF7-CAE3-C7E07C0B517F}"/>
          </ac:spMkLst>
        </pc:spChg>
      </pc:sldChg>
      <pc:sldChg chg="addSp delSp modSp add ord replId">
        <pc:chgData name="Samuele Padula" userId="S::s.padula2@studenti.unipi.it::149af42d-cf13-4c1f-973a-2c773e4de338" providerId="AD" clId="Web-{001BBC77-FF0F-4BD8-86A5-0BDC1BED1941}" dt="2023-03-21T12:28:22.068" v="430"/>
        <pc:sldMkLst>
          <pc:docMk/>
          <pc:sldMk cId="3279436316" sldId="2464"/>
        </pc:sldMkLst>
        <pc:spChg chg="add del mod">
          <ac:chgData name="Samuele Padula" userId="S::s.padula2@studenti.unipi.it::149af42d-cf13-4c1f-973a-2c773e4de338" providerId="AD" clId="Web-{001BBC77-FF0F-4BD8-86A5-0BDC1BED1941}" dt="2023-03-21T12:28:22.068" v="430"/>
          <ac:spMkLst>
            <pc:docMk/>
            <pc:sldMk cId="3279436316" sldId="2464"/>
            <ac:spMk id="2" creationId="{405F3B6B-0C81-B024-C6BE-9B93BF56BF54}"/>
          </ac:spMkLst>
        </pc:spChg>
        <pc:spChg chg="add del mod">
          <ac:chgData name="Samuele Padula" userId="S::s.padula2@studenti.unipi.it::149af42d-cf13-4c1f-973a-2c773e4de338" providerId="AD" clId="Web-{001BBC77-FF0F-4BD8-86A5-0BDC1BED1941}" dt="2023-03-21T12:10:12.951" v="224"/>
          <ac:spMkLst>
            <pc:docMk/>
            <pc:sldMk cId="3279436316" sldId="2464"/>
            <ac:spMk id="3" creationId="{EDDF0D02-0EDB-00E0-92BC-63FB60AE79F6}"/>
          </ac:spMkLst>
        </pc:spChg>
        <pc:spChg chg="add del mod">
          <ac:chgData name="Samuele Padula" userId="S::s.padula2@studenti.unipi.it::149af42d-cf13-4c1f-973a-2c773e4de338" providerId="AD" clId="Web-{001BBC77-FF0F-4BD8-86A5-0BDC1BED1941}" dt="2023-03-21T12:10:14.279" v="225"/>
          <ac:spMkLst>
            <pc:docMk/>
            <pc:sldMk cId="3279436316" sldId="2464"/>
            <ac:spMk id="5" creationId="{8F54568E-1CF3-EC67-0AD1-ACCA37272893}"/>
          </ac:spMkLst>
        </pc:spChg>
        <pc:spChg chg="del">
          <ac:chgData name="Samuele Padula" userId="S::s.padula2@studenti.unipi.it::149af42d-cf13-4c1f-973a-2c773e4de338" providerId="AD" clId="Web-{001BBC77-FF0F-4BD8-86A5-0BDC1BED1941}" dt="2023-03-21T12:27:38.801" v="420"/>
          <ac:spMkLst>
            <pc:docMk/>
            <pc:sldMk cId="3279436316" sldId="2464"/>
            <ac:spMk id="6" creationId="{929F2A82-A1C3-4571-9ED3-A0EC079893EC}"/>
          </ac:spMkLst>
        </pc:spChg>
        <pc:spChg chg="add del mod">
          <ac:chgData name="Samuele Padula" userId="S::s.padula2@studenti.unipi.it::149af42d-cf13-4c1f-973a-2c773e4de338" providerId="AD" clId="Web-{001BBC77-FF0F-4BD8-86A5-0BDC1BED1941}" dt="2023-03-21T12:10:15.060" v="226"/>
          <ac:spMkLst>
            <pc:docMk/>
            <pc:sldMk cId="3279436316" sldId="2464"/>
            <ac:spMk id="8" creationId="{42A1175B-A5BD-E69D-941B-A580560D65C8}"/>
          </ac:spMkLst>
        </pc:spChg>
        <pc:spChg chg="add del mod">
          <ac:chgData name="Samuele Padula" userId="S::s.padula2@studenti.unipi.it::149af42d-cf13-4c1f-973a-2c773e4de338" providerId="AD" clId="Web-{001BBC77-FF0F-4BD8-86A5-0BDC1BED1941}" dt="2023-03-21T12:10:18.779" v="228"/>
          <ac:spMkLst>
            <pc:docMk/>
            <pc:sldMk cId="3279436316" sldId="2464"/>
            <ac:spMk id="10" creationId="{8413249B-E01A-85A3-B56A-3A234C52EAA7}"/>
          </ac:spMkLst>
        </pc:spChg>
        <pc:spChg chg="mod">
          <ac:chgData name="Samuele Padula" userId="S::s.padula2@studenti.unipi.it::149af42d-cf13-4c1f-973a-2c773e4de338" providerId="AD" clId="Web-{001BBC77-FF0F-4BD8-86A5-0BDC1BED1941}" dt="2023-03-21T12:19:06.168" v="308" actId="20577"/>
          <ac:spMkLst>
            <pc:docMk/>
            <pc:sldMk cId="3279436316" sldId="2464"/>
            <ac:spMk id="12" creationId="{50AEA731-C7D0-4A0E-B871-4F369D8BEAC5}"/>
          </ac:spMkLst>
        </pc:spChg>
        <pc:spChg chg="mod">
          <ac:chgData name="Samuele Padula" userId="S::s.padula2@studenti.unipi.it::149af42d-cf13-4c1f-973a-2c773e4de338" providerId="AD" clId="Web-{001BBC77-FF0F-4BD8-86A5-0BDC1BED1941}" dt="2023-03-21T12:27:06.691" v="419" actId="20577"/>
          <ac:spMkLst>
            <pc:docMk/>
            <pc:sldMk cId="3279436316" sldId="2464"/>
            <ac:spMk id="13" creationId="{A4E49AC7-7A73-4B51-BDF6-EABA3162F4B7}"/>
          </ac:spMkLst>
        </pc:spChg>
        <pc:spChg chg="add del mod">
          <ac:chgData name="Samuele Padula" userId="S::s.padula2@studenti.unipi.it::149af42d-cf13-4c1f-973a-2c773e4de338" providerId="AD" clId="Web-{001BBC77-FF0F-4BD8-86A5-0BDC1BED1941}" dt="2023-03-21T12:18:49.215" v="293"/>
          <ac:spMkLst>
            <pc:docMk/>
            <pc:sldMk cId="3279436316" sldId="2464"/>
            <ac:spMk id="17" creationId="{5184AC1F-5549-BB7E-833E-C7D4270E7968}"/>
          </ac:spMkLst>
        </pc:spChg>
        <pc:spChg chg="add del mod">
          <ac:chgData name="Samuele Padula" userId="S::s.padula2@studenti.unipi.it::149af42d-cf13-4c1f-973a-2c773e4de338" providerId="AD" clId="Web-{001BBC77-FF0F-4BD8-86A5-0BDC1BED1941}" dt="2023-03-21T12:18:50.246" v="294"/>
          <ac:spMkLst>
            <pc:docMk/>
            <pc:sldMk cId="3279436316" sldId="2464"/>
            <ac:spMk id="21" creationId="{EDBBF0C8-25E3-7844-E137-78B609D8B484}"/>
          </ac:spMkLst>
        </pc:spChg>
        <pc:picChg chg="del mod">
          <ac:chgData name="Samuele Padula" userId="S::s.padula2@studenti.unipi.it::149af42d-cf13-4c1f-973a-2c773e4de338" providerId="AD" clId="Web-{001BBC77-FF0F-4BD8-86A5-0BDC1BED1941}" dt="2023-03-21T12:18:46.387" v="291"/>
          <ac:picMkLst>
            <pc:docMk/>
            <pc:sldMk cId="3279436316" sldId="2464"/>
            <ac:picMk id="11" creationId="{011BDE68-0A80-4D82-92C3-76544DD8F079}"/>
          </ac:picMkLst>
        </pc:picChg>
        <pc:picChg chg="add mod">
          <ac:chgData name="Samuele Padula" userId="S::s.padula2@studenti.unipi.it::149af42d-cf13-4c1f-973a-2c773e4de338" providerId="AD" clId="Web-{001BBC77-FF0F-4BD8-86A5-0BDC1BED1941}" dt="2023-03-21T12:18:57.653" v="297" actId="1076"/>
          <ac:picMkLst>
            <pc:docMk/>
            <pc:sldMk cId="3279436316" sldId="2464"/>
            <ac:picMk id="14" creationId="{705C7220-32DA-7F75-F0B7-6225AC9D977C}"/>
          </ac:picMkLst>
        </pc:picChg>
        <pc:picChg chg="del">
          <ac:chgData name="Samuele Padula" userId="S::s.padula2@studenti.unipi.it::149af42d-cf13-4c1f-973a-2c773e4de338" providerId="AD" clId="Web-{001BBC77-FF0F-4BD8-86A5-0BDC1BED1941}" dt="2023-03-21T12:10:09.076" v="221"/>
          <ac:picMkLst>
            <pc:docMk/>
            <pc:sldMk cId="3279436316" sldId="2464"/>
            <ac:picMk id="16" creationId="{740533F4-86F2-4B1E-96A3-2FA4F436D3A6}"/>
          </ac:picMkLst>
        </pc:picChg>
        <pc:picChg chg="del">
          <ac:chgData name="Samuele Padula" userId="S::s.padula2@studenti.unipi.it::149af42d-cf13-4c1f-973a-2c773e4de338" providerId="AD" clId="Web-{001BBC77-FF0F-4BD8-86A5-0BDC1BED1941}" dt="2023-03-21T12:10:17.045" v="227"/>
          <ac:picMkLst>
            <pc:docMk/>
            <pc:sldMk cId="3279436316" sldId="2464"/>
            <ac:picMk id="18" creationId="{18BC2A5A-7F05-4444-8281-26D531194187}"/>
          </ac:picMkLst>
        </pc:picChg>
        <pc:picChg chg="del">
          <ac:chgData name="Samuele Padula" userId="S::s.padula2@studenti.unipi.it::149af42d-cf13-4c1f-973a-2c773e4de338" providerId="AD" clId="Web-{001BBC77-FF0F-4BD8-86A5-0BDC1BED1941}" dt="2023-03-21T12:10:09.998" v="223"/>
          <ac:picMkLst>
            <pc:docMk/>
            <pc:sldMk cId="3279436316" sldId="2464"/>
            <ac:picMk id="20" creationId="{5AFBBF42-7056-4477-896E-1E8073CB4729}"/>
          </ac:picMkLst>
        </pc:picChg>
        <pc:picChg chg="del">
          <ac:chgData name="Samuele Padula" userId="S::s.padula2@studenti.unipi.it::149af42d-cf13-4c1f-973a-2c773e4de338" providerId="AD" clId="Web-{001BBC77-FF0F-4BD8-86A5-0BDC1BED1941}" dt="2023-03-21T12:10:09.498" v="222"/>
          <ac:picMkLst>
            <pc:docMk/>
            <pc:sldMk cId="3279436316" sldId="2464"/>
            <ac:picMk id="22" creationId="{AF3616EE-41A1-44FC-B25A-038F0C3213D4}"/>
          </ac:picMkLst>
        </pc:picChg>
        <pc:picChg chg="del">
          <ac:chgData name="Samuele Padula" userId="S::s.padula2@studenti.unipi.it::149af42d-cf13-4c1f-973a-2c773e4de338" providerId="AD" clId="Web-{001BBC77-FF0F-4BD8-86A5-0BDC1BED1941}" dt="2023-03-21T12:18:47.574" v="292"/>
          <ac:picMkLst>
            <pc:docMk/>
            <pc:sldMk cId="3279436316" sldId="2464"/>
            <ac:picMk id="24" creationId="{2708FFA5-E81C-4FD0-970D-C71D36C8D365}"/>
          </ac:picMkLst>
        </pc:picChg>
      </pc:sldChg>
      <pc:sldMasterChg chg="modSp mod modSldLayout">
        <pc:chgData name="Samuele Padula" userId="S::s.padula2@studenti.unipi.it::149af42d-cf13-4c1f-973a-2c773e4de338" providerId="AD" clId="Web-{001BBC77-FF0F-4BD8-86A5-0BDC1BED1941}" dt="2023-03-21T12:28:20.271" v="429"/>
        <pc:sldMasterMkLst>
          <pc:docMk/>
          <pc:sldMasterMk cId="692820" sldId="2147483648"/>
        </pc:sldMasterMkLst>
        <pc:spChg chg="mod">
          <ac:chgData name="Samuele Padula" userId="S::s.padula2@studenti.unipi.it::149af42d-cf13-4c1f-973a-2c773e4de338" providerId="AD" clId="Web-{001BBC77-FF0F-4BD8-86A5-0BDC1BED1941}" dt="2023-03-21T12:28:20.271" v="429"/>
          <ac:spMkLst>
            <pc:docMk/>
            <pc:sldMasterMk cId="692820" sldId="2147483648"/>
            <ac:spMk id="5" creationId="{BFA65B72-2E86-4BA3-94F2-3ADFA40B7AEE}"/>
          </ac:spMkLst>
        </pc:spChg>
        <pc:sldLayoutChg chg="modSp mod">
          <pc:chgData name="Samuele Padula" userId="S::s.padula2@studenti.unipi.it::149af42d-cf13-4c1f-973a-2c773e4de338" providerId="AD" clId="Web-{001BBC77-FF0F-4BD8-86A5-0BDC1BED1941}" dt="2023-03-21T12:28:20.271" v="429"/>
          <pc:sldLayoutMkLst>
            <pc:docMk/>
            <pc:sldMasterMk cId="692820" sldId="2147483648"/>
            <pc:sldLayoutMk cId="52890133" sldId="2147483651"/>
          </pc:sldLayoutMkLst>
          <pc:spChg chg="mod">
            <ac:chgData name="Samuele Padula" userId="S::s.padula2@studenti.unipi.it::149af42d-cf13-4c1f-973a-2c773e4de338" providerId="AD" clId="Web-{001BBC77-FF0F-4BD8-86A5-0BDC1BED1941}" dt="2023-03-21T12:28:20.271" v="429"/>
            <ac:spMkLst>
              <pc:docMk/>
              <pc:sldMasterMk cId="692820" sldId="2147483648"/>
              <pc:sldLayoutMk cId="52890133" sldId="2147483651"/>
              <ac:spMk id="5" creationId="{BC79732E-D749-40DD-8365-05028518765D}"/>
            </ac:spMkLst>
          </pc:spChg>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4145592085" sldId="2147483653"/>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1753968095" sldId="2147483660"/>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1247832795" sldId="2147483661"/>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79555376" sldId="2147483666"/>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3182303122" sldId="2147483667"/>
          </pc:sldLayoutMkLst>
        </pc:sldLayoutChg>
        <pc:sldLayoutChg chg="modSp mod">
          <pc:chgData name="Samuele Padula" userId="S::s.padula2@studenti.unipi.it::149af42d-cf13-4c1f-973a-2c773e4de338" providerId="AD" clId="Web-{001BBC77-FF0F-4BD8-86A5-0BDC1BED1941}" dt="2023-03-21T12:28:20.271" v="429"/>
          <pc:sldLayoutMkLst>
            <pc:docMk/>
            <pc:sldMasterMk cId="692820" sldId="2147483648"/>
            <pc:sldLayoutMk cId="1629115292" sldId="2147483668"/>
          </pc:sldLayoutMkLst>
          <pc:spChg chg="mod">
            <ac:chgData name="Samuele Padula" userId="S::s.padula2@studenti.unipi.it::149af42d-cf13-4c1f-973a-2c773e4de338" providerId="AD" clId="Web-{001BBC77-FF0F-4BD8-86A5-0BDC1BED1941}" dt="2023-03-21T12:28:20.271" v="429"/>
            <ac:spMkLst>
              <pc:docMk/>
              <pc:sldMasterMk cId="692820" sldId="2147483648"/>
              <pc:sldLayoutMk cId="1629115292" sldId="2147483668"/>
              <ac:spMk id="5" creationId="{BC79732E-D749-40DD-8365-05028518765D}"/>
            </ac:spMkLst>
          </pc:spChg>
        </pc:sldLayoutChg>
        <pc:sldLayoutChg chg="modSp mod">
          <pc:chgData name="Samuele Padula" userId="S::s.padula2@studenti.unipi.it::149af42d-cf13-4c1f-973a-2c773e4de338" providerId="AD" clId="Web-{001BBC77-FF0F-4BD8-86A5-0BDC1BED1941}" dt="2023-03-21T12:28:20.271" v="429"/>
          <pc:sldLayoutMkLst>
            <pc:docMk/>
            <pc:sldMasterMk cId="692820" sldId="2147483648"/>
            <pc:sldLayoutMk cId="3452634009" sldId="2147483677"/>
          </pc:sldLayoutMkLst>
          <pc:spChg chg="mod">
            <ac:chgData name="Samuele Padula" userId="S::s.padula2@studenti.unipi.it::149af42d-cf13-4c1f-973a-2c773e4de338" providerId="AD" clId="Web-{001BBC77-FF0F-4BD8-86A5-0BDC1BED1941}" dt="2023-03-21T12:28:20.271" v="429"/>
            <ac:spMkLst>
              <pc:docMk/>
              <pc:sldMasterMk cId="692820" sldId="2147483648"/>
              <pc:sldLayoutMk cId="3452634009" sldId="2147483677"/>
              <ac:spMk id="3" creationId="{6BC7A58C-70BA-43E5-BD90-83ADB63B0C00}"/>
            </ac:spMkLst>
          </pc:spChg>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3713196804" sldId="2147483678"/>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1270834507" sldId="2147483679"/>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3173740392" sldId="214748368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D6182-AAA3-4F98-A8DD-279EE53C942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987BA6C-534A-44F3-BB4D-4591394BE99D}">
      <dgm:prSet custT="1"/>
      <dgm:spPr/>
      <dgm:t>
        <a:bodyPr/>
        <a:lstStyle/>
        <a:p>
          <a:pPr>
            <a:lnSpc>
              <a:spcPct val="100000"/>
            </a:lnSpc>
          </a:pPr>
          <a:r>
            <a:rPr lang="it-IT" sz="1400" dirty="0"/>
            <a:t>A SOM is an </a:t>
          </a:r>
          <a:r>
            <a:rPr lang="it-IT" sz="1400" b="1" dirty="0"/>
            <a:t>unsupervised</a:t>
          </a:r>
          <a:r>
            <a:rPr lang="it-IT" sz="1400" dirty="0"/>
            <a:t> machine learning technique. L</a:t>
          </a:r>
          <a:r>
            <a:rPr lang="en-US" sz="1400" dirty="0"/>
            <a:t>earn to classify data without supervision. Training a SOM requires no target vector. Is </a:t>
          </a:r>
          <a:r>
            <a:rPr lang="it-IT" sz="1400" dirty="0"/>
            <a:t>used to produce a </a:t>
          </a:r>
          <a:r>
            <a:rPr lang="it-IT" sz="1400" b="1" dirty="0"/>
            <a:t>low-dimensional</a:t>
          </a:r>
          <a:r>
            <a:rPr lang="it-IT" sz="1400" dirty="0"/>
            <a:t> (typically 2D) representiation of a higher dimensional input training data set </a:t>
          </a:r>
          <a:r>
            <a:rPr lang="it-IT" sz="1400" b="1" dirty="0"/>
            <a:t>while preserving the topological structure of the input space </a:t>
          </a:r>
          <a:r>
            <a:rPr lang="it-IT" sz="1400" dirty="0"/>
            <a:t>using </a:t>
          </a:r>
          <a:r>
            <a:rPr lang="en-US" sz="1400" dirty="0"/>
            <a:t>neighborhood function.</a:t>
          </a:r>
        </a:p>
      </dgm:t>
    </dgm:pt>
    <dgm:pt modelId="{8EEF3861-DC3A-42BD-8B9E-4EB226A899D9}" type="parTrans" cxnId="{1CB2A428-C39B-4908-AE02-3F3E6E63AEF6}">
      <dgm:prSet/>
      <dgm:spPr/>
      <dgm:t>
        <a:bodyPr/>
        <a:lstStyle/>
        <a:p>
          <a:endParaRPr lang="en-US"/>
        </a:p>
      </dgm:t>
    </dgm:pt>
    <dgm:pt modelId="{66F154AC-6AD8-4704-844B-F2A8C979C364}" type="sibTrans" cxnId="{1CB2A428-C39B-4908-AE02-3F3E6E63AEF6}">
      <dgm:prSet/>
      <dgm:spPr/>
      <dgm:t>
        <a:bodyPr/>
        <a:lstStyle/>
        <a:p>
          <a:endParaRPr lang="en-US"/>
        </a:p>
      </dgm:t>
    </dgm:pt>
    <dgm:pt modelId="{A9724551-0781-4A0F-8281-4C745FE9358C}">
      <dgm:prSet custT="1"/>
      <dgm:spPr/>
      <dgm:t>
        <a:bodyPr/>
        <a:lstStyle/>
        <a:p>
          <a:r>
            <a:rPr lang="en-US" sz="1400" dirty="0"/>
            <a:t>This 2D space is typically represented as a square or a hexagonal grid, to more easily visualize the represented space.</a:t>
          </a:r>
        </a:p>
      </dgm:t>
    </dgm:pt>
    <dgm:pt modelId="{0646A81E-3AAB-43E0-B649-384D3F4EBCD0}" type="parTrans" cxnId="{197A79F7-D9AC-4251-BF4F-E99A9B3092FB}">
      <dgm:prSet/>
      <dgm:spPr/>
      <dgm:t>
        <a:bodyPr/>
        <a:lstStyle/>
        <a:p>
          <a:endParaRPr lang="en-US"/>
        </a:p>
      </dgm:t>
    </dgm:pt>
    <dgm:pt modelId="{602C73AA-BB68-4ACF-A3EF-29D661464F07}" type="sibTrans" cxnId="{197A79F7-D9AC-4251-BF4F-E99A9B3092FB}">
      <dgm:prSet/>
      <dgm:spPr/>
      <dgm:t>
        <a:bodyPr/>
        <a:lstStyle/>
        <a:p>
          <a:endParaRPr lang="en-US"/>
        </a:p>
      </dgm:t>
    </dgm:pt>
    <dgm:pt modelId="{0074879B-7AC9-4991-991A-7892F995AF4C}">
      <dgm:prSet custT="1"/>
      <dgm:spPr/>
      <dgm:t>
        <a:bodyPr/>
        <a:lstStyle/>
        <a:p>
          <a:pPr>
            <a:lnSpc>
              <a:spcPct val="100000"/>
            </a:lnSpc>
          </a:pPr>
          <a:r>
            <a:rPr lang="en-US" sz="1400" dirty="0"/>
            <a:t>A SOM is a type of artificial neural network but is trained using </a:t>
          </a:r>
          <a:r>
            <a:rPr lang="en-US" sz="1400" b="1" dirty="0"/>
            <a:t>competitive learning </a:t>
          </a:r>
          <a:r>
            <a:rPr lang="en-US" sz="1400" dirty="0"/>
            <a:t>rather than the error-correction learning (e.g., backpropagation with gradient descent) used by other artificial neural networks. </a:t>
          </a:r>
        </a:p>
      </dgm:t>
    </dgm:pt>
    <dgm:pt modelId="{0B651BEC-9541-4828-97D9-C2DC221A4F6C}" type="parTrans" cxnId="{19939F17-DA12-4FE9-8E55-71950E89966F}">
      <dgm:prSet/>
      <dgm:spPr/>
      <dgm:t>
        <a:bodyPr/>
        <a:lstStyle/>
        <a:p>
          <a:endParaRPr lang="en-US"/>
        </a:p>
      </dgm:t>
    </dgm:pt>
    <dgm:pt modelId="{03DE8EF5-20B6-473B-AAEA-230A739D48B8}" type="sibTrans" cxnId="{19939F17-DA12-4FE9-8E55-71950E89966F}">
      <dgm:prSet/>
      <dgm:spPr/>
      <dgm:t>
        <a:bodyPr/>
        <a:lstStyle/>
        <a:p>
          <a:endParaRPr lang="en-US"/>
        </a:p>
      </dgm:t>
    </dgm:pt>
    <dgm:pt modelId="{554B6D56-ADA9-43FB-A8FF-5B3C8382653D}" type="pres">
      <dgm:prSet presAssocID="{871D6182-AAA3-4F98-A8DD-279EE53C9424}" presName="root" presStyleCnt="0">
        <dgm:presLayoutVars>
          <dgm:dir/>
          <dgm:resizeHandles val="exact"/>
        </dgm:presLayoutVars>
      </dgm:prSet>
      <dgm:spPr/>
    </dgm:pt>
    <dgm:pt modelId="{9A099BE3-4C53-4EAE-B21B-6A35160ED215}" type="pres">
      <dgm:prSet presAssocID="{7987BA6C-534A-44F3-BB4D-4591394BE99D}" presName="compNode" presStyleCnt="0"/>
      <dgm:spPr/>
    </dgm:pt>
    <dgm:pt modelId="{F40DBAD2-E481-4881-A751-FC88F803BA9C}" type="pres">
      <dgm:prSet presAssocID="{7987BA6C-534A-44F3-BB4D-4591394BE9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711900DA-F739-4194-A8CB-E81C9269025A}" type="pres">
      <dgm:prSet presAssocID="{7987BA6C-534A-44F3-BB4D-4591394BE99D}" presName="spaceRect" presStyleCnt="0"/>
      <dgm:spPr/>
    </dgm:pt>
    <dgm:pt modelId="{70DE128A-E67B-4332-9B60-E5C84DD8C81A}" type="pres">
      <dgm:prSet presAssocID="{7987BA6C-534A-44F3-BB4D-4591394BE99D}" presName="textRect" presStyleLbl="revTx" presStyleIdx="0" presStyleCnt="3" custScaleX="123075" custScaleY="104661">
        <dgm:presLayoutVars>
          <dgm:chMax val="1"/>
          <dgm:chPref val="1"/>
        </dgm:presLayoutVars>
      </dgm:prSet>
      <dgm:spPr/>
    </dgm:pt>
    <dgm:pt modelId="{0633F267-2F70-4576-82C0-6120C85C91DF}" type="pres">
      <dgm:prSet presAssocID="{66F154AC-6AD8-4704-844B-F2A8C979C364}" presName="sibTrans" presStyleCnt="0"/>
      <dgm:spPr/>
    </dgm:pt>
    <dgm:pt modelId="{B35426BB-275B-47B6-822A-C28B659DA84C}" type="pres">
      <dgm:prSet presAssocID="{A9724551-0781-4A0F-8281-4C745FE9358C}" presName="compNode" presStyleCnt="0"/>
      <dgm:spPr/>
    </dgm:pt>
    <dgm:pt modelId="{48256B7E-57E6-45A0-AC5D-774CACE6D444}" type="pres">
      <dgm:prSet presAssocID="{A9724551-0781-4A0F-8281-4C745FE935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9BEDB1AA-12DD-424C-BA92-C071EA241AE2}" type="pres">
      <dgm:prSet presAssocID="{A9724551-0781-4A0F-8281-4C745FE9358C}" presName="spaceRect" presStyleCnt="0"/>
      <dgm:spPr/>
    </dgm:pt>
    <dgm:pt modelId="{A4B50E2E-AD4C-4E96-869E-CA4B0BD91D61}" type="pres">
      <dgm:prSet presAssocID="{A9724551-0781-4A0F-8281-4C745FE9358C}" presName="textRect" presStyleLbl="revTx" presStyleIdx="1" presStyleCnt="3">
        <dgm:presLayoutVars>
          <dgm:chMax val="1"/>
          <dgm:chPref val="1"/>
        </dgm:presLayoutVars>
      </dgm:prSet>
      <dgm:spPr/>
    </dgm:pt>
    <dgm:pt modelId="{D42FF1DD-E86C-4A36-9800-CEA67E4DBBFE}" type="pres">
      <dgm:prSet presAssocID="{602C73AA-BB68-4ACF-A3EF-29D661464F07}" presName="sibTrans" presStyleCnt="0"/>
      <dgm:spPr/>
    </dgm:pt>
    <dgm:pt modelId="{53E7F43B-A2DC-42BD-A2BD-7143A7C1400B}" type="pres">
      <dgm:prSet presAssocID="{0074879B-7AC9-4991-991A-7892F995AF4C}" presName="compNode" presStyleCnt="0"/>
      <dgm:spPr/>
    </dgm:pt>
    <dgm:pt modelId="{7BB18EAE-B8B2-4FCE-B9D4-72DE4511BAFF}" type="pres">
      <dgm:prSet presAssocID="{0074879B-7AC9-4991-991A-7892F995AF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863B10C8-B304-4C36-BF4A-59482F9EE924}" type="pres">
      <dgm:prSet presAssocID="{0074879B-7AC9-4991-991A-7892F995AF4C}" presName="spaceRect" presStyleCnt="0"/>
      <dgm:spPr/>
    </dgm:pt>
    <dgm:pt modelId="{6B2E73BC-5A94-477A-B1DE-C51DBFCA3F2B}" type="pres">
      <dgm:prSet presAssocID="{0074879B-7AC9-4991-991A-7892F995AF4C}" presName="textRect" presStyleLbl="revTx" presStyleIdx="2" presStyleCnt="3" custScaleX="108507" custScaleY="98234">
        <dgm:presLayoutVars>
          <dgm:chMax val="1"/>
          <dgm:chPref val="1"/>
        </dgm:presLayoutVars>
      </dgm:prSet>
      <dgm:spPr/>
    </dgm:pt>
  </dgm:ptLst>
  <dgm:cxnLst>
    <dgm:cxn modelId="{19939F17-DA12-4FE9-8E55-71950E89966F}" srcId="{871D6182-AAA3-4F98-A8DD-279EE53C9424}" destId="{0074879B-7AC9-4991-991A-7892F995AF4C}" srcOrd="2" destOrd="0" parTransId="{0B651BEC-9541-4828-97D9-C2DC221A4F6C}" sibTransId="{03DE8EF5-20B6-473B-AAEA-230A739D48B8}"/>
    <dgm:cxn modelId="{1CB2A428-C39B-4908-AE02-3F3E6E63AEF6}" srcId="{871D6182-AAA3-4F98-A8DD-279EE53C9424}" destId="{7987BA6C-534A-44F3-BB4D-4591394BE99D}" srcOrd="0" destOrd="0" parTransId="{8EEF3861-DC3A-42BD-8B9E-4EB226A899D9}" sibTransId="{66F154AC-6AD8-4704-844B-F2A8C979C364}"/>
    <dgm:cxn modelId="{29D82353-15A9-455B-A325-1B102D3311D7}" type="presOf" srcId="{0074879B-7AC9-4991-991A-7892F995AF4C}" destId="{6B2E73BC-5A94-477A-B1DE-C51DBFCA3F2B}" srcOrd="0" destOrd="0" presId="urn:microsoft.com/office/officeart/2018/2/layout/IconLabelList"/>
    <dgm:cxn modelId="{ECC355CC-A834-400C-9FFA-A6F448AB4D76}" type="presOf" srcId="{A9724551-0781-4A0F-8281-4C745FE9358C}" destId="{A4B50E2E-AD4C-4E96-869E-CA4B0BD91D61}" srcOrd="0" destOrd="0" presId="urn:microsoft.com/office/officeart/2018/2/layout/IconLabelList"/>
    <dgm:cxn modelId="{B32D65E5-C3EB-4195-A274-271085B07A21}" type="presOf" srcId="{7987BA6C-534A-44F3-BB4D-4591394BE99D}" destId="{70DE128A-E67B-4332-9B60-E5C84DD8C81A}" srcOrd="0" destOrd="0" presId="urn:microsoft.com/office/officeart/2018/2/layout/IconLabelList"/>
    <dgm:cxn modelId="{197A79F7-D9AC-4251-BF4F-E99A9B3092FB}" srcId="{871D6182-AAA3-4F98-A8DD-279EE53C9424}" destId="{A9724551-0781-4A0F-8281-4C745FE9358C}" srcOrd="1" destOrd="0" parTransId="{0646A81E-3AAB-43E0-B649-384D3F4EBCD0}" sibTransId="{602C73AA-BB68-4ACF-A3EF-29D661464F07}"/>
    <dgm:cxn modelId="{1A7795FF-4228-4309-A5D3-E9BAD166E55B}" type="presOf" srcId="{871D6182-AAA3-4F98-A8DD-279EE53C9424}" destId="{554B6D56-ADA9-43FB-A8FF-5B3C8382653D}" srcOrd="0" destOrd="0" presId="urn:microsoft.com/office/officeart/2018/2/layout/IconLabelList"/>
    <dgm:cxn modelId="{91BD6E42-EAF5-4F9E-A12A-95240C76FEDA}" type="presParOf" srcId="{554B6D56-ADA9-43FB-A8FF-5B3C8382653D}" destId="{9A099BE3-4C53-4EAE-B21B-6A35160ED215}" srcOrd="0" destOrd="0" presId="urn:microsoft.com/office/officeart/2018/2/layout/IconLabelList"/>
    <dgm:cxn modelId="{9B1E3DBA-EE50-4E48-B5E3-36792230D7EB}" type="presParOf" srcId="{9A099BE3-4C53-4EAE-B21B-6A35160ED215}" destId="{F40DBAD2-E481-4881-A751-FC88F803BA9C}" srcOrd="0" destOrd="0" presId="urn:microsoft.com/office/officeart/2018/2/layout/IconLabelList"/>
    <dgm:cxn modelId="{F3F28475-187F-4169-A689-59D889782CAC}" type="presParOf" srcId="{9A099BE3-4C53-4EAE-B21B-6A35160ED215}" destId="{711900DA-F739-4194-A8CB-E81C9269025A}" srcOrd="1" destOrd="0" presId="urn:microsoft.com/office/officeart/2018/2/layout/IconLabelList"/>
    <dgm:cxn modelId="{2AD62032-6CB1-43A3-B499-5A645FF299E1}" type="presParOf" srcId="{9A099BE3-4C53-4EAE-B21B-6A35160ED215}" destId="{70DE128A-E67B-4332-9B60-E5C84DD8C81A}" srcOrd="2" destOrd="0" presId="urn:microsoft.com/office/officeart/2018/2/layout/IconLabelList"/>
    <dgm:cxn modelId="{D7FF0371-6966-4A04-B9E4-E7271957B2C4}" type="presParOf" srcId="{554B6D56-ADA9-43FB-A8FF-5B3C8382653D}" destId="{0633F267-2F70-4576-82C0-6120C85C91DF}" srcOrd="1" destOrd="0" presId="urn:microsoft.com/office/officeart/2018/2/layout/IconLabelList"/>
    <dgm:cxn modelId="{7FE96261-B859-4135-B1FB-27D3CA878D0C}" type="presParOf" srcId="{554B6D56-ADA9-43FB-A8FF-5B3C8382653D}" destId="{B35426BB-275B-47B6-822A-C28B659DA84C}" srcOrd="2" destOrd="0" presId="urn:microsoft.com/office/officeart/2018/2/layout/IconLabelList"/>
    <dgm:cxn modelId="{345C0F31-7CFA-4F9A-B913-FD49E824FD72}" type="presParOf" srcId="{B35426BB-275B-47B6-822A-C28B659DA84C}" destId="{48256B7E-57E6-45A0-AC5D-774CACE6D444}" srcOrd="0" destOrd="0" presId="urn:microsoft.com/office/officeart/2018/2/layout/IconLabelList"/>
    <dgm:cxn modelId="{107FBA8E-D9B6-4580-B712-04B52674856D}" type="presParOf" srcId="{B35426BB-275B-47B6-822A-C28B659DA84C}" destId="{9BEDB1AA-12DD-424C-BA92-C071EA241AE2}" srcOrd="1" destOrd="0" presId="urn:microsoft.com/office/officeart/2018/2/layout/IconLabelList"/>
    <dgm:cxn modelId="{D123A40E-99B4-41DF-A6D5-7CE4AE5DF928}" type="presParOf" srcId="{B35426BB-275B-47B6-822A-C28B659DA84C}" destId="{A4B50E2E-AD4C-4E96-869E-CA4B0BD91D61}" srcOrd="2" destOrd="0" presId="urn:microsoft.com/office/officeart/2018/2/layout/IconLabelList"/>
    <dgm:cxn modelId="{93C07BF1-3A40-4E6F-9D5D-4A577F4CA618}" type="presParOf" srcId="{554B6D56-ADA9-43FB-A8FF-5B3C8382653D}" destId="{D42FF1DD-E86C-4A36-9800-CEA67E4DBBFE}" srcOrd="3" destOrd="0" presId="urn:microsoft.com/office/officeart/2018/2/layout/IconLabelList"/>
    <dgm:cxn modelId="{FA4D1638-02E7-40B0-864D-185E677352EC}" type="presParOf" srcId="{554B6D56-ADA9-43FB-A8FF-5B3C8382653D}" destId="{53E7F43B-A2DC-42BD-A2BD-7143A7C1400B}" srcOrd="4" destOrd="0" presId="urn:microsoft.com/office/officeart/2018/2/layout/IconLabelList"/>
    <dgm:cxn modelId="{92AA2DE0-C57C-437D-9367-E747B20A306F}" type="presParOf" srcId="{53E7F43B-A2DC-42BD-A2BD-7143A7C1400B}" destId="{7BB18EAE-B8B2-4FCE-B9D4-72DE4511BAFF}" srcOrd="0" destOrd="0" presId="urn:microsoft.com/office/officeart/2018/2/layout/IconLabelList"/>
    <dgm:cxn modelId="{25A274C7-1BFC-4CF0-B282-866A9BA2F1B3}" type="presParOf" srcId="{53E7F43B-A2DC-42BD-A2BD-7143A7C1400B}" destId="{863B10C8-B304-4C36-BF4A-59482F9EE924}" srcOrd="1" destOrd="0" presId="urn:microsoft.com/office/officeart/2018/2/layout/IconLabelList"/>
    <dgm:cxn modelId="{51D2E93E-134C-4E2A-9D86-1D3BBE599690}" type="presParOf" srcId="{53E7F43B-A2DC-42BD-A2BD-7143A7C1400B}" destId="{6B2E73BC-5A94-477A-B1DE-C51DBFCA3F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3ED2B-CE3D-4B74-AAFA-5D67B824A6B9}" type="doc">
      <dgm:prSet loTypeId="urn:microsoft.com/office/officeart/2016/7/layout/RepeatingBendingProcessNew" loCatId="process" qsTypeId="urn:microsoft.com/office/officeart/2005/8/quickstyle/simple5" qsCatId="simple" csTypeId="urn:microsoft.com/office/officeart/2005/8/colors/accent1_2" csCatId="accent1" phldr="1"/>
      <dgm:spPr/>
      <dgm:t>
        <a:bodyPr/>
        <a:lstStyle/>
        <a:p>
          <a:endParaRPr lang="en-US"/>
        </a:p>
      </dgm:t>
    </dgm:pt>
    <dgm:pt modelId="{2BCFE9CF-8D1A-4721-80C3-CFC11A09C185}">
      <dgm:prSet custT="1"/>
      <dgm:spPr/>
      <dgm:t>
        <a:bodyPr/>
        <a:lstStyle/>
        <a:p>
          <a:r>
            <a:rPr lang="en-US" sz="1200" dirty="0"/>
            <a:t>INPUT:</a:t>
          </a:r>
          <a:br>
            <a:rPr lang="en-US" sz="1200" dirty="0"/>
          </a:br>
          <a:r>
            <a:rPr lang="en-US" sz="1100" dirty="0"/>
            <a:t>data in a multidimensional space described by many variables with values in the same range (i.e from 0 to 1).</a:t>
          </a:r>
          <a:endParaRPr lang="en-US" sz="1200" dirty="0"/>
        </a:p>
      </dgm:t>
    </dgm:pt>
    <dgm:pt modelId="{085C775B-ED5A-4487-9182-2420469F0A3E}" type="parTrans" cxnId="{E616766D-4C7B-406A-A2E2-E14C912EF70F}">
      <dgm:prSet/>
      <dgm:spPr/>
      <dgm:t>
        <a:bodyPr/>
        <a:lstStyle/>
        <a:p>
          <a:endParaRPr lang="en-US"/>
        </a:p>
      </dgm:t>
    </dgm:pt>
    <dgm:pt modelId="{6BDF8AE4-FA04-482A-A959-60881FE71707}" type="sibTrans" cxnId="{E616766D-4C7B-406A-A2E2-E14C912EF70F}">
      <dgm:prSet/>
      <dgm:spPr/>
      <dgm:t>
        <a:bodyPr/>
        <a:lstStyle/>
        <a:p>
          <a:endParaRPr lang="en-US"/>
        </a:p>
      </dgm:t>
    </dgm:pt>
    <dgm:pt modelId="{700785B3-CD10-418C-B3E7-0C16A01038F4}">
      <dgm:prSet/>
      <dgm:spPr/>
      <dgm:t>
        <a:bodyPr/>
        <a:lstStyle/>
        <a:p>
          <a:r>
            <a:rPr lang="en-US" dirty="0"/>
            <a:t>Each node's weights are initialized (in this example with value between 0 and 1).</a:t>
          </a:r>
        </a:p>
      </dgm:t>
    </dgm:pt>
    <dgm:pt modelId="{E9E218DD-908D-455B-B3EA-1CFC95F5E6A8}" type="parTrans" cxnId="{891149D2-DCBC-4C6A-8139-F85B4B610C2B}">
      <dgm:prSet/>
      <dgm:spPr/>
      <dgm:t>
        <a:bodyPr/>
        <a:lstStyle/>
        <a:p>
          <a:endParaRPr lang="en-US"/>
        </a:p>
      </dgm:t>
    </dgm:pt>
    <dgm:pt modelId="{B1FDDCB5-D61E-44BE-884F-980B1CC8236F}" type="sibTrans" cxnId="{891149D2-DCBC-4C6A-8139-F85B4B610C2B}">
      <dgm:prSet/>
      <dgm:spPr/>
      <dgm:t>
        <a:bodyPr/>
        <a:lstStyle/>
        <a:p>
          <a:endParaRPr lang="en-US"/>
        </a:p>
      </dgm:t>
    </dgm:pt>
    <dgm:pt modelId="{17F360FA-FB58-4521-B608-DE71F4689328}">
      <dgm:prSet/>
      <dgm:spPr/>
      <dgm:t>
        <a:bodyPr/>
        <a:lstStyle/>
        <a:p>
          <a:r>
            <a:rPr lang="en-US" dirty="0"/>
            <a:t>A vector is chosen at random from the set of training data and presented to the lattice.</a:t>
          </a:r>
        </a:p>
      </dgm:t>
    </dgm:pt>
    <dgm:pt modelId="{D228554A-BE89-4802-A1A5-2A2E7E3BB7EA}" type="parTrans" cxnId="{0A96B26E-2B8F-4A0A-8B8D-195A799EDB2E}">
      <dgm:prSet/>
      <dgm:spPr/>
      <dgm:t>
        <a:bodyPr/>
        <a:lstStyle/>
        <a:p>
          <a:endParaRPr lang="en-US"/>
        </a:p>
      </dgm:t>
    </dgm:pt>
    <dgm:pt modelId="{53C38D3A-8AF0-4BDA-8858-045D28217CF6}" type="sibTrans" cxnId="{0A96B26E-2B8F-4A0A-8B8D-195A799EDB2E}">
      <dgm:prSet/>
      <dgm:spPr/>
      <dgm:t>
        <a:bodyPr/>
        <a:lstStyle/>
        <a:p>
          <a:endParaRPr lang="en-US"/>
        </a:p>
      </dgm:t>
    </dgm:pt>
    <dgm:pt modelId="{BE7089CE-0EBF-443A-A6C2-E1FA10E05B25}">
      <dgm:prSet custT="1"/>
      <dgm:spPr/>
      <dgm:t>
        <a:bodyPr/>
        <a:lstStyle/>
        <a:p>
          <a:r>
            <a:rPr lang="en-US" sz="1000" b="0" i="0" dirty="0"/>
            <a:t>The node with a weight vector closest to the input vector is tagged as the </a:t>
          </a:r>
          <a:r>
            <a:rPr lang="en-US" sz="1000" b="1" dirty="0"/>
            <a:t>Best Matching Unit (BMU)</a:t>
          </a:r>
          <a:r>
            <a:rPr lang="en-US" sz="1000" dirty="0"/>
            <a:t>. One method is to iterate through all the nodes and calculate the Euclidean distance between each node's weight vector and the current input vector</a:t>
          </a:r>
        </a:p>
      </dgm:t>
    </dgm:pt>
    <dgm:pt modelId="{2A6ACA19-2275-4A7F-92F5-0AD954165349}" type="parTrans" cxnId="{7F62DBFE-A851-4511-9856-0122A46C6CFE}">
      <dgm:prSet/>
      <dgm:spPr/>
      <dgm:t>
        <a:bodyPr/>
        <a:lstStyle/>
        <a:p>
          <a:endParaRPr lang="en-US"/>
        </a:p>
      </dgm:t>
    </dgm:pt>
    <dgm:pt modelId="{452CCD3D-A3F0-4224-AD9A-FD7AE1340ECB}" type="sibTrans" cxnId="{7F62DBFE-A851-4511-9856-0122A46C6CFE}">
      <dgm:prSet/>
      <dgm:spPr/>
      <dgm:t>
        <a:bodyPr/>
        <a:lstStyle/>
        <a:p>
          <a:endParaRPr lang="en-US"/>
        </a:p>
      </dgm:t>
    </dgm:pt>
    <dgm:pt modelId="{BD6FD145-279C-413F-96CD-0566127C551C}">
      <dgm:prSet custT="1"/>
      <dgm:spPr/>
      <dgm:t>
        <a:bodyPr/>
        <a:lstStyle/>
        <a:p>
          <a:pPr marL="0" lvl="0" indent="0" algn="ctr" defTabSz="444500">
            <a:lnSpc>
              <a:spcPct val="90000"/>
            </a:lnSpc>
            <a:spcBef>
              <a:spcPct val="0"/>
            </a:spcBef>
            <a:spcAft>
              <a:spcPct val="35000"/>
            </a:spcAft>
            <a:buNone/>
          </a:pPr>
          <a:r>
            <a:rPr lang="en-US" sz="1000" kern="1200" dirty="0">
              <a:solidFill>
                <a:prstClr val="white"/>
              </a:solidFill>
              <a:latin typeface="Calibri" panose="020F0502020204030204"/>
              <a:ea typeface="+mn-ea"/>
              <a:cs typeface="+mn-cs"/>
            </a:rPr>
            <a:t>The radius of the neighbourhood of the BMU is now calculated. This is a value that starts large, typically set to the 'radius' of the lattice,  but diminishes each time-step. Any nodes found within this radius are deemed to be inside the BMU's neighbourhood.</a:t>
          </a:r>
        </a:p>
      </dgm:t>
    </dgm:pt>
    <dgm:pt modelId="{5720AECC-E840-454F-A2A2-C4ECC78F25A6}" type="parTrans" cxnId="{04C2DAA6-96C8-43ED-B91A-CED4D40B06AE}">
      <dgm:prSet/>
      <dgm:spPr/>
      <dgm:t>
        <a:bodyPr/>
        <a:lstStyle/>
        <a:p>
          <a:endParaRPr lang="en-US"/>
        </a:p>
      </dgm:t>
    </dgm:pt>
    <dgm:pt modelId="{5D666A8C-3BC1-490E-B769-9A93F626951F}" type="sibTrans" cxnId="{04C2DAA6-96C8-43ED-B91A-CED4D40B06AE}">
      <dgm:prSet/>
      <dgm:spPr/>
      <dgm:t>
        <a:bodyPr/>
        <a:lstStyle/>
        <a:p>
          <a:endParaRPr lang="en-US"/>
        </a:p>
      </dgm:t>
    </dgm:pt>
    <dgm:pt modelId="{78A3D0FC-491D-4B15-A151-621AE34FA01F}">
      <dgm:prSet custT="1"/>
      <dgm:spPr/>
      <dgm:t>
        <a:bodyPr/>
        <a:lstStyle/>
        <a:p>
          <a:pPr marL="0" lvl="0" indent="0" algn="ctr" defTabSz="444500">
            <a:lnSpc>
              <a:spcPct val="90000"/>
            </a:lnSpc>
            <a:spcBef>
              <a:spcPct val="0"/>
            </a:spcBef>
            <a:spcAft>
              <a:spcPct val="35000"/>
            </a:spcAft>
            <a:buFont typeface="+mj-lt"/>
            <a:buAutoNum type="arabicPeriod"/>
          </a:pPr>
          <a:r>
            <a:rPr lang="en-US" sz="1100" kern="1200" dirty="0">
              <a:solidFill>
                <a:prstClr val="white"/>
              </a:solidFill>
              <a:latin typeface="Calibri" panose="020F0502020204030204"/>
              <a:ea typeface="+mn-ea"/>
              <a:cs typeface="+mn-cs"/>
            </a:rPr>
            <a:t>Each neighbouring node's (the nodes found in step 4) weights are adjusted to make them more like the input vector. The closer a node is to the BMU, the more its weights get altered.</a:t>
          </a:r>
        </a:p>
      </dgm:t>
    </dgm:pt>
    <dgm:pt modelId="{9080A938-C06E-48B8-B54E-BB64D617E231}" type="parTrans" cxnId="{5AAD22C1-20E5-4149-946E-3E3D05157139}">
      <dgm:prSet/>
      <dgm:spPr/>
      <dgm:t>
        <a:bodyPr/>
        <a:lstStyle/>
        <a:p>
          <a:endParaRPr lang="it-IT"/>
        </a:p>
      </dgm:t>
    </dgm:pt>
    <dgm:pt modelId="{53E1CF57-A5BD-4A1F-BCAD-78C837A5E7F7}" type="sibTrans" cxnId="{5AAD22C1-20E5-4149-946E-3E3D05157139}">
      <dgm:prSet/>
      <dgm:spPr/>
      <dgm:t>
        <a:bodyPr/>
        <a:lstStyle/>
        <a:p>
          <a:endParaRPr lang="it-IT"/>
        </a:p>
      </dgm:t>
    </dgm:pt>
    <dgm:pt modelId="{A005CE99-D243-4804-A2EB-508F7D76FFA2}" type="pres">
      <dgm:prSet presAssocID="{77E3ED2B-CE3D-4B74-AAFA-5D67B824A6B9}" presName="Name0" presStyleCnt="0">
        <dgm:presLayoutVars>
          <dgm:dir/>
          <dgm:resizeHandles val="exact"/>
        </dgm:presLayoutVars>
      </dgm:prSet>
      <dgm:spPr/>
    </dgm:pt>
    <dgm:pt modelId="{22E3020E-46B3-4371-8AFF-784E1F3ABEC5}" type="pres">
      <dgm:prSet presAssocID="{2BCFE9CF-8D1A-4721-80C3-CFC11A09C185}" presName="node" presStyleLbl="node1" presStyleIdx="0" presStyleCnt="6">
        <dgm:presLayoutVars>
          <dgm:bulletEnabled val="1"/>
        </dgm:presLayoutVars>
      </dgm:prSet>
      <dgm:spPr/>
    </dgm:pt>
    <dgm:pt modelId="{50B81FA8-0499-4CC4-A0DF-00CBA70467D0}" type="pres">
      <dgm:prSet presAssocID="{6BDF8AE4-FA04-482A-A959-60881FE71707}" presName="sibTrans" presStyleLbl="sibTrans1D1" presStyleIdx="0" presStyleCnt="5"/>
      <dgm:spPr/>
    </dgm:pt>
    <dgm:pt modelId="{9B12984A-5CE7-4353-B123-26C3005418B8}" type="pres">
      <dgm:prSet presAssocID="{6BDF8AE4-FA04-482A-A959-60881FE71707}" presName="connectorText" presStyleLbl="sibTrans1D1" presStyleIdx="0" presStyleCnt="5"/>
      <dgm:spPr/>
    </dgm:pt>
    <dgm:pt modelId="{4F5D4FAE-C14D-4C47-99EB-99B0FCF8ABBB}" type="pres">
      <dgm:prSet presAssocID="{700785B3-CD10-418C-B3E7-0C16A01038F4}" presName="node" presStyleLbl="node1" presStyleIdx="1" presStyleCnt="6">
        <dgm:presLayoutVars>
          <dgm:bulletEnabled val="1"/>
        </dgm:presLayoutVars>
      </dgm:prSet>
      <dgm:spPr/>
    </dgm:pt>
    <dgm:pt modelId="{A9CEA854-0C8D-45A3-8912-6383E71DBABC}" type="pres">
      <dgm:prSet presAssocID="{B1FDDCB5-D61E-44BE-884F-980B1CC8236F}" presName="sibTrans" presStyleLbl="sibTrans1D1" presStyleIdx="1" presStyleCnt="5"/>
      <dgm:spPr/>
    </dgm:pt>
    <dgm:pt modelId="{DE519444-A309-42FD-8297-7E29FE2097CF}" type="pres">
      <dgm:prSet presAssocID="{B1FDDCB5-D61E-44BE-884F-980B1CC8236F}" presName="connectorText" presStyleLbl="sibTrans1D1" presStyleIdx="1" presStyleCnt="5"/>
      <dgm:spPr/>
    </dgm:pt>
    <dgm:pt modelId="{EB5790C5-BF3F-4950-BBA3-3BF929110BE7}" type="pres">
      <dgm:prSet presAssocID="{17F360FA-FB58-4521-B608-DE71F4689328}" presName="node" presStyleLbl="node1" presStyleIdx="2" presStyleCnt="6">
        <dgm:presLayoutVars>
          <dgm:bulletEnabled val="1"/>
        </dgm:presLayoutVars>
      </dgm:prSet>
      <dgm:spPr/>
    </dgm:pt>
    <dgm:pt modelId="{9419C996-D046-45F2-916A-C7C5542ECC73}" type="pres">
      <dgm:prSet presAssocID="{53C38D3A-8AF0-4BDA-8858-045D28217CF6}" presName="sibTrans" presStyleLbl="sibTrans1D1" presStyleIdx="2" presStyleCnt="5"/>
      <dgm:spPr/>
    </dgm:pt>
    <dgm:pt modelId="{48202459-B891-40A2-BD4F-7D253042291F}" type="pres">
      <dgm:prSet presAssocID="{53C38D3A-8AF0-4BDA-8858-045D28217CF6}" presName="connectorText" presStyleLbl="sibTrans1D1" presStyleIdx="2" presStyleCnt="5"/>
      <dgm:spPr/>
    </dgm:pt>
    <dgm:pt modelId="{F761B39C-483B-466E-8CE8-9C396341B9C1}" type="pres">
      <dgm:prSet presAssocID="{BE7089CE-0EBF-443A-A6C2-E1FA10E05B25}" presName="node" presStyleLbl="node1" presStyleIdx="3" presStyleCnt="6">
        <dgm:presLayoutVars>
          <dgm:bulletEnabled val="1"/>
        </dgm:presLayoutVars>
      </dgm:prSet>
      <dgm:spPr/>
    </dgm:pt>
    <dgm:pt modelId="{ABCA2C74-EB37-451C-A0EE-F81590D0DE6E}" type="pres">
      <dgm:prSet presAssocID="{452CCD3D-A3F0-4224-AD9A-FD7AE1340ECB}" presName="sibTrans" presStyleLbl="sibTrans1D1" presStyleIdx="3" presStyleCnt="5"/>
      <dgm:spPr/>
    </dgm:pt>
    <dgm:pt modelId="{D14E1D5C-A37E-4CC3-98CD-4750B90BECAA}" type="pres">
      <dgm:prSet presAssocID="{452CCD3D-A3F0-4224-AD9A-FD7AE1340ECB}" presName="connectorText" presStyleLbl="sibTrans1D1" presStyleIdx="3" presStyleCnt="5"/>
      <dgm:spPr/>
    </dgm:pt>
    <dgm:pt modelId="{B20FA9B0-2508-4871-873A-7D94BD40A349}" type="pres">
      <dgm:prSet presAssocID="{BD6FD145-279C-413F-96CD-0566127C551C}" presName="node" presStyleLbl="node1" presStyleIdx="4" presStyleCnt="6">
        <dgm:presLayoutVars>
          <dgm:bulletEnabled val="1"/>
        </dgm:presLayoutVars>
      </dgm:prSet>
      <dgm:spPr/>
    </dgm:pt>
    <dgm:pt modelId="{F29DD697-538B-4E2F-AF2E-C4E1DF5E2477}" type="pres">
      <dgm:prSet presAssocID="{5D666A8C-3BC1-490E-B769-9A93F626951F}" presName="sibTrans" presStyleLbl="sibTrans1D1" presStyleIdx="4" presStyleCnt="5"/>
      <dgm:spPr/>
    </dgm:pt>
    <dgm:pt modelId="{710D295D-ADBB-4B8A-B380-E6C49334A44B}" type="pres">
      <dgm:prSet presAssocID="{5D666A8C-3BC1-490E-B769-9A93F626951F}" presName="connectorText" presStyleLbl="sibTrans1D1" presStyleIdx="4" presStyleCnt="5"/>
      <dgm:spPr/>
    </dgm:pt>
    <dgm:pt modelId="{71B43586-D8E0-4F7B-BA6F-FA72A38D966F}" type="pres">
      <dgm:prSet presAssocID="{78A3D0FC-491D-4B15-A151-621AE34FA01F}" presName="node" presStyleLbl="node1" presStyleIdx="5" presStyleCnt="6">
        <dgm:presLayoutVars>
          <dgm:bulletEnabled val="1"/>
        </dgm:presLayoutVars>
      </dgm:prSet>
      <dgm:spPr/>
    </dgm:pt>
  </dgm:ptLst>
  <dgm:cxnLst>
    <dgm:cxn modelId="{45A70827-6EC2-4663-B5C8-81E0ABB9CD32}" type="presOf" srcId="{BD6FD145-279C-413F-96CD-0566127C551C}" destId="{B20FA9B0-2508-4871-873A-7D94BD40A349}" srcOrd="0" destOrd="0" presId="urn:microsoft.com/office/officeart/2016/7/layout/RepeatingBendingProcessNew"/>
    <dgm:cxn modelId="{52D7ED33-C8B1-4AB8-AB91-9B712BAEDF43}" type="presOf" srcId="{5D666A8C-3BC1-490E-B769-9A93F626951F}" destId="{710D295D-ADBB-4B8A-B380-E6C49334A44B}" srcOrd="1" destOrd="0" presId="urn:microsoft.com/office/officeart/2016/7/layout/RepeatingBendingProcessNew"/>
    <dgm:cxn modelId="{91FDE53A-FD03-4C56-9CF0-8DAF1E89A438}" type="presOf" srcId="{B1FDDCB5-D61E-44BE-884F-980B1CC8236F}" destId="{DE519444-A309-42FD-8297-7E29FE2097CF}" srcOrd="1" destOrd="0" presId="urn:microsoft.com/office/officeart/2016/7/layout/RepeatingBendingProcessNew"/>
    <dgm:cxn modelId="{78ED3140-7497-4B49-BB99-D35E55FFD1A5}" type="presOf" srcId="{2BCFE9CF-8D1A-4721-80C3-CFC11A09C185}" destId="{22E3020E-46B3-4371-8AFF-784E1F3ABEC5}" srcOrd="0" destOrd="0" presId="urn:microsoft.com/office/officeart/2016/7/layout/RepeatingBendingProcessNew"/>
    <dgm:cxn modelId="{CAC4B35C-A3EB-41F7-AC3B-72CB2DB807AE}" type="presOf" srcId="{6BDF8AE4-FA04-482A-A959-60881FE71707}" destId="{50B81FA8-0499-4CC4-A0DF-00CBA70467D0}" srcOrd="0" destOrd="0" presId="urn:microsoft.com/office/officeart/2016/7/layout/RepeatingBendingProcessNew"/>
    <dgm:cxn modelId="{BD6D0763-ADE3-45DB-868A-82D6FDFAC700}" type="presOf" srcId="{77E3ED2B-CE3D-4B74-AAFA-5D67B824A6B9}" destId="{A005CE99-D243-4804-A2EB-508F7D76FFA2}" srcOrd="0" destOrd="0" presId="urn:microsoft.com/office/officeart/2016/7/layout/RepeatingBendingProcessNew"/>
    <dgm:cxn modelId="{E616766D-4C7B-406A-A2E2-E14C912EF70F}" srcId="{77E3ED2B-CE3D-4B74-AAFA-5D67B824A6B9}" destId="{2BCFE9CF-8D1A-4721-80C3-CFC11A09C185}" srcOrd="0" destOrd="0" parTransId="{085C775B-ED5A-4487-9182-2420469F0A3E}" sibTransId="{6BDF8AE4-FA04-482A-A959-60881FE71707}"/>
    <dgm:cxn modelId="{0A96B26E-2B8F-4A0A-8B8D-195A799EDB2E}" srcId="{77E3ED2B-CE3D-4B74-AAFA-5D67B824A6B9}" destId="{17F360FA-FB58-4521-B608-DE71F4689328}" srcOrd="2" destOrd="0" parTransId="{D228554A-BE89-4802-A1A5-2A2E7E3BB7EA}" sibTransId="{53C38D3A-8AF0-4BDA-8858-045D28217CF6}"/>
    <dgm:cxn modelId="{87E4874F-A74C-49E1-8755-630CB36D6754}" type="presOf" srcId="{78A3D0FC-491D-4B15-A151-621AE34FA01F}" destId="{71B43586-D8E0-4F7B-BA6F-FA72A38D966F}" srcOrd="0" destOrd="0" presId="urn:microsoft.com/office/officeart/2016/7/layout/RepeatingBendingProcessNew"/>
    <dgm:cxn modelId="{AE1A8773-6DEC-40EE-A9AD-1D35C8749BFE}" type="presOf" srcId="{5D666A8C-3BC1-490E-B769-9A93F626951F}" destId="{F29DD697-538B-4E2F-AF2E-C4E1DF5E2477}" srcOrd="0" destOrd="0" presId="urn:microsoft.com/office/officeart/2016/7/layout/RepeatingBendingProcessNew"/>
    <dgm:cxn modelId="{40934257-4060-4704-9EA5-83B1DF971F93}" type="presOf" srcId="{6BDF8AE4-FA04-482A-A959-60881FE71707}" destId="{9B12984A-5CE7-4353-B123-26C3005418B8}" srcOrd="1" destOrd="0" presId="urn:microsoft.com/office/officeart/2016/7/layout/RepeatingBendingProcessNew"/>
    <dgm:cxn modelId="{6425AA78-0ABF-4C3E-98A4-3594624E532D}" type="presOf" srcId="{17F360FA-FB58-4521-B608-DE71F4689328}" destId="{EB5790C5-BF3F-4950-BBA3-3BF929110BE7}" srcOrd="0" destOrd="0" presId="urn:microsoft.com/office/officeart/2016/7/layout/RepeatingBendingProcessNew"/>
    <dgm:cxn modelId="{CE2F3098-5668-44A6-81BF-9771F1D03948}" type="presOf" srcId="{452CCD3D-A3F0-4224-AD9A-FD7AE1340ECB}" destId="{D14E1D5C-A37E-4CC3-98CD-4750B90BECAA}" srcOrd="1" destOrd="0" presId="urn:microsoft.com/office/officeart/2016/7/layout/RepeatingBendingProcessNew"/>
    <dgm:cxn modelId="{1F4859A1-8492-4884-9378-C8DB6C6EAF43}" type="presOf" srcId="{BE7089CE-0EBF-443A-A6C2-E1FA10E05B25}" destId="{F761B39C-483B-466E-8CE8-9C396341B9C1}" srcOrd="0" destOrd="0" presId="urn:microsoft.com/office/officeart/2016/7/layout/RepeatingBendingProcessNew"/>
    <dgm:cxn modelId="{04C2DAA6-96C8-43ED-B91A-CED4D40B06AE}" srcId="{77E3ED2B-CE3D-4B74-AAFA-5D67B824A6B9}" destId="{BD6FD145-279C-413F-96CD-0566127C551C}" srcOrd="4" destOrd="0" parTransId="{5720AECC-E840-454F-A2A2-C4ECC78F25A6}" sibTransId="{5D666A8C-3BC1-490E-B769-9A93F626951F}"/>
    <dgm:cxn modelId="{9D722CAB-C472-4DE2-9F0F-8336951EC368}" type="presOf" srcId="{452CCD3D-A3F0-4224-AD9A-FD7AE1340ECB}" destId="{ABCA2C74-EB37-451C-A0EE-F81590D0DE6E}" srcOrd="0" destOrd="0" presId="urn:microsoft.com/office/officeart/2016/7/layout/RepeatingBendingProcessNew"/>
    <dgm:cxn modelId="{6045F5B4-C155-45E2-B2E6-13852E8C2CEC}" type="presOf" srcId="{700785B3-CD10-418C-B3E7-0C16A01038F4}" destId="{4F5D4FAE-C14D-4C47-99EB-99B0FCF8ABBB}" srcOrd="0" destOrd="0" presId="urn:microsoft.com/office/officeart/2016/7/layout/RepeatingBendingProcessNew"/>
    <dgm:cxn modelId="{5AAD22C1-20E5-4149-946E-3E3D05157139}" srcId="{77E3ED2B-CE3D-4B74-AAFA-5D67B824A6B9}" destId="{78A3D0FC-491D-4B15-A151-621AE34FA01F}" srcOrd="5" destOrd="0" parTransId="{9080A938-C06E-48B8-B54E-BB64D617E231}" sibTransId="{53E1CF57-A5BD-4A1F-BCAD-78C837A5E7F7}"/>
    <dgm:cxn modelId="{891149D2-DCBC-4C6A-8139-F85B4B610C2B}" srcId="{77E3ED2B-CE3D-4B74-AAFA-5D67B824A6B9}" destId="{700785B3-CD10-418C-B3E7-0C16A01038F4}" srcOrd="1" destOrd="0" parTransId="{E9E218DD-908D-455B-B3EA-1CFC95F5E6A8}" sibTransId="{B1FDDCB5-D61E-44BE-884F-980B1CC8236F}"/>
    <dgm:cxn modelId="{7FB457D9-30E0-4BCD-A8F6-5EE5446DD3F3}" type="presOf" srcId="{B1FDDCB5-D61E-44BE-884F-980B1CC8236F}" destId="{A9CEA854-0C8D-45A3-8912-6383E71DBABC}" srcOrd="0" destOrd="0" presId="urn:microsoft.com/office/officeart/2016/7/layout/RepeatingBendingProcessNew"/>
    <dgm:cxn modelId="{FF1ED2EF-B3A0-4CFC-BC38-DC0B85E4965E}" type="presOf" srcId="{53C38D3A-8AF0-4BDA-8858-045D28217CF6}" destId="{48202459-B891-40A2-BD4F-7D253042291F}" srcOrd="1" destOrd="0" presId="urn:microsoft.com/office/officeart/2016/7/layout/RepeatingBendingProcessNew"/>
    <dgm:cxn modelId="{06BA6DF7-3F8E-4943-93B4-85E532889DDF}" type="presOf" srcId="{53C38D3A-8AF0-4BDA-8858-045D28217CF6}" destId="{9419C996-D046-45F2-916A-C7C5542ECC73}" srcOrd="0" destOrd="0" presId="urn:microsoft.com/office/officeart/2016/7/layout/RepeatingBendingProcessNew"/>
    <dgm:cxn modelId="{7F62DBFE-A851-4511-9856-0122A46C6CFE}" srcId="{77E3ED2B-CE3D-4B74-AAFA-5D67B824A6B9}" destId="{BE7089CE-0EBF-443A-A6C2-E1FA10E05B25}" srcOrd="3" destOrd="0" parTransId="{2A6ACA19-2275-4A7F-92F5-0AD954165349}" sibTransId="{452CCD3D-A3F0-4224-AD9A-FD7AE1340ECB}"/>
    <dgm:cxn modelId="{9AC07D1E-CC07-4368-8151-823C4CB074B9}" type="presParOf" srcId="{A005CE99-D243-4804-A2EB-508F7D76FFA2}" destId="{22E3020E-46B3-4371-8AFF-784E1F3ABEC5}" srcOrd="0" destOrd="0" presId="urn:microsoft.com/office/officeart/2016/7/layout/RepeatingBendingProcessNew"/>
    <dgm:cxn modelId="{FEE904C2-C85E-4D1F-B85B-FE3D807E4A30}" type="presParOf" srcId="{A005CE99-D243-4804-A2EB-508F7D76FFA2}" destId="{50B81FA8-0499-4CC4-A0DF-00CBA70467D0}" srcOrd="1" destOrd="0" presId="urn:microsoft.com/office/officeart/2016/7/layout/RepeatingBendingProcessNew"/>
    <dgm:cxn modelId="{DD83A49E-C433-4CB1-941B-75A360751BC6}" type="presParOf" srcId="{50B81FA8-0499-4CC4-A0DF-00CBA70467D0}" destId="{9B12984A-5CE7-4353-B123-26C3005418B8}" srcOrd="0" destOrd="0" presId="urn:microsoft.com/office/officeart/2016/7/layout/RepeatingBendingProcessNew"/>
    <dgm:cxn modelId="{84FB748C-B12B-46D6-9AC0-4E03C4E33363}" type="presParOf" srcId="{A005CE99-D243-4804-A2EB-508F7D76FFA2}" destId="{4F5D4FAE-C14D-4C47-99EB-99B0FCF8ABBB}" srcOrd="2" destOrd="0" presId="urn:microsoft.com/office/officeart/2016/7/layout/RepeatingBendingProcessNew"/>
    <dgm:cxn modelId="{A9D52715-195E-4B61-9984-57E43813C718}" type="presParOf" srcId="{A005CE99-D243-4804-A2EB-508F7D76FFA2}" destId="{A9CEA854-0C8D-45A3-8912-6383E71DBABC}" srcOrd="3" destOrd="0" presId="urn:microsoft.com/office/officeart/2016/7/layout/RepeatingBendingProcessNew"/>
    <dgm:cxn modelId="{54CAD82A-6081-4A22-906C-9157929A2C59}" type="presParOf" srcId="{A9CEA854-0C8D-45A3-8912-6383E71DBABC}" destId="{DE519444-A309-42FD-8297-7E29FE2097CF}" srcOrd="0" destOrd="0" presId="urn:microsoft.com/office/officeart/2016/7/layout/RepeatingBendingProcessNew"/>
    <dgm:cxn modelId="{168AE4BD-4AAA-44DD-9329-D3239583B0BC}" type="presParOf" srcId="{A005CE99-D243-4804-A2EB-508F7D76FFA2}" destId="{EB5790C5-BF3F-4950-BBA3-3BF929110BE7}" srcOrd="4" destOrd="0" presId="urn:microsoft.com/office/officeart/2016/7/layout/RepeatingBendingProcessNew"/>
    <dgm:cxn modelId="{D06F7E2A-3829-4CA4-A115-7F008C216B02}" type="presParOf" srcId="{A005CE99-D243-4804-A2EB-508F7D76FFA2}" destId="{9419C996-D046-45F2-916A-C7C5542ECC73}" srcOrd="5" destOrd="0" presId="urn:microsoft.com/office/officeart/2016/7/layout/RepeatingBendingProcessNew"/>
    <dgm:cxn modelId="{A3E85703-5C3B-42B2-8E2C-402079D0C4C6}" type="presParOf" srcId="{9419C996-D046-45F2-916A-C7C5542ECC73}" destId="{48202459-B891-40A2-BD4F-7D253042291F}" srcOrd="0" destOrd="0" presId="urn:microsoft.com/office/officeart/2016/7/layout/RepeatingBendingProcessNew"/>
    <dgm:cxn modelId="{EC6C17A8-4B00-415F-AD38-2A2C3B013DEE}" type="presParOf" srcId="{A005CE99-D243-4804-A2EB-508F7D76FFA2}" destId="{F761B39C-483B-466E-8CE8-9C396341B9C1}" srcOrd="6" destOrd="0" presId="urn:microsoft.com/office/officeart/2016/7/layout/RepeatingBendingProcessNew"/>
    <dgm:cxn modelId="{93200D01-6D43-4B30-BE6B-942A11725636}" type="presParOf" srcId="{A005CE99-D243-4804-A2EB-508F7D76FFA2}" destId="{ABCA2C74-EB37-451C-A0EE-F81590D0DE6E}" srcOrd="7" destOrd="0" presId="urn:microsoft.com/office/officeart/2016/7/layout/RepeatingBendingProcessNew"/>
    <dgm:cxn modelId="{CE133E5D-7699-4C7E-A533-A47A5DCD321A}" type="presParOf" srcId="{ABCA2C74-EB37-451C-A0EE-F81590D0DE6E}" destId="{D14E1D5C-A37E-4CC3-98CD-4750B90BECAA}" srcOrd="0" destOrd="0" presId="urn:microsoft.com/office/officeart/2016/7/layout/RepeatingBendingProcessNew"/>
    <dgm:cxn modelId="{421811F6-DC5F-4A16-AFE6-B61C0D1FA6FF}" type="presParOf" srcId="{A005CE99-D243-4804-A2EB-508F7D76FFA2}" destId="{B20FA9B0-2508-4871-873A-7D94BD40A349}" srcOrd="8" destOrd="0" presId="urn:microsoft.com/office/officeart/2016/7/layout/RepeatingBendingProcessNew"/>
    <dgm:cxn modelId="{F2638044-73C4-45BA-83CE-3020D0D69477}" type="presParOf" srcId="{A005CE99-D243-4804-A2EB-508F7D76FFA2}" destId="{F29DD697-538B-4E2F-AF2E-C4E1DF5E2477}" srcOrd="9" destOrd="0" presId="urn:microsoft.com/office/officeart/2016/7/layout/RepeatingBendingProcessNew"/>
    <dgm:cxn modelId="{2871F824-5E0D-46B0-83E0-93C1CBFB4EC5}" type="presParOf" srcId="{F29DD697-538B-4E2F-AF2E-C4E1DF5E2477}" destId="{710D295D-ADBB-4B8A-B380-E6C49334A44B}" srcOrd="0" destOrd="0" presId="urn:microsoft.com/office/officeart/2016/7/layout/RepeatingBendingProcessNew"/>
    <dgm:cxn modelId="{5BACA601-7915-4203-9B98-8191AE937D4D}" type="presParOf" srcId="{A005CE99-D243-4804-A2EB-508F7D76FFA2}" destId="{71B43586-D8E0-4F7B-BA6F-FA72A38D966F}"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BAD2-E481-4881-A751-FC88F803BA9C}">
      <dsp:nvSpPr>
        <dsp:cNvPr id="0" name=""/>
        <dsp:cNvSpPr/>
      </dsp:nvSpPr>
      <dsp:spPr>
        <a:xfrm>
          <a:off x="634105" y="980354"/>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E128A-E67B-4332-9B60-E5C84DD8C81A}">
      <dsp:nvSpPr>
        <dsp:cNvPr id="0" name=""/>
        <dsp:cNvSpPr/>
      </dsp:nvSpPr>
      <dsp:spPr>
        <a:xfrm>
          <a:off x="2109" y="1987353"/>
          <a:ext cx="1992516" cy="100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t>A SOM is an </a:t>
          </a:r>
          <a:r>
            <a:rPr lang="it-IT" sz="1400" b="1" kern="1200" dirty="0"/>
            <a:t>unsupervised</a:t>
          </a:r>
          <a:r>
            <a:rPr lang="it-IT" sz="1400" kern="1200" dirty="0"/>
            <a:t> machine learning technique. L</a:t>
          </a:r>
          <a:r>
            <a:rPr lang="en-US" sz="1400" kern="1200" dirty="0"/>
            <a:t>earn to classify data without supervision. Training a SOM requires no target vector. Is </a:t>
          </a:r>
          <a:r>
            <a:rPr lang="it-IT" sz="1400" kern="1200" dirty="0"/>
            <a:t>used to produce a </a:t>
          </a:r>
          <a:r>
            <a:rPr lang="it-IT" sz="1400" b="1" kern="1200" dirty="0"/>
            <a:t>low-dimensional</a:t>
          </a:r>
          <a:r>
            <a:rPr lang="it-IT" sz="1400" kern="1200" dirty="0"/>
            <a:t> (typically 2D) representiation of a higher dimensional input training data set </a:t>
          </a:r>
          <a:r>
            <a:rPr lang="it-IT" sz="1400" b="1" kern="1200" dirty="0"/>
            <a:t>while preserving the topological structure of the input space </a:t>
          </a:r>
          <a:r>
            <a:rPr lang="it-IT" sz="1400" kern="1200" dirty="0"/>
            <a:t>using </a:t>
          </a:r>
          <a:r>
            <a:rPr lang="en-US" sz="1400" kern="1200" dirty="0"/>
            <a:t>neighborhood function.</a:t>
          </a:r>
        </a:p>
      </dsp:txBody>
      <dsp:txXfrm>
        <a:off x="2109" y="1987353"/>
        <a:ext cx="1992516" cy="1002609"/>
      </dsp:txXfrm>
    </dsp:sp>
    <dsp:sp modelId="{48256B7E-57E6-45A0-AC5D-774CACE6D444}">
      <dsp:nvSpPr>
        <dsp:cNvPr id="0" name=""/>
        <dsp:cNvSpPr/>
      </dsp:nvSpPr>
      <dsp:spPr>
        <a:xfrm>
          <a:off x="2723152" y="991517"/>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50E2E-AD4C-4E96-869E-CA4B0BD91D61}">
      <dsp:nvSpPr>
        <dsp:cNvPr id="0" name=""/>
        <dsp:cNvSpPr/>
      </dsp:nvSpPr>
      <dsp:spPr>
        <a:xfrm>
          <a:off x="2277942" y="2020841"/>
          <a:ext cx="1618945" cy="95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This 2D space is typically represented as a square or a hexagonal grid, to more easily visualize the represented space.</a:t>
          </a:r>
        </a:p>
      </dsp:txBody>
      <dsp:txXfrm>
        <a:off x="2277942" y="2020841"/>
        <a:ext cx="1618945" cy="957959"/>
      </dsp:txXfrm>
    </dsp:sp>
    <dsp:sp modelId="{7BB18EAE-B8B2-4FCE-B9D4-72DE4511BAFF}">
      <dsp:nvSpPr>
        <dsp:cNvPr id="0" name=""/>
        <dsp:cNvSpPr/>
      </dsp:nvSpPr>
      <dsp:spPr>
        <a:xfrm>
          <a:off x="4694274" y="995746"/>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E73BC-5A94-477A-B1DE-C51DBFCA3F2B}">
      <dsp:nvSpPr>
        <dsp:cNvPr id="0" name=""/>
        <dsp:cNvSpPr/>
      </dsp:nvSpPr>
      <dsp:spPr>
        <a:xfrm>
          <a:off x="4180203" y="2033529"/>
          <a:ext cx="1756668" cy="941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A SOM is a type of artificial neural network but is trained using </a:t>
          </a:r>
          <a:r>
            <a:rPr lang="en-US" sz="1400" b="1" kern="1200" dirty="0"/>
            <a:t>competitive learning </a:t>
          </a:r>
          <a:r>
            <a:rPr lang="en-US" sz="1400" kern="1200" dirty="0"/>
            <a:t>rather than the error-correction learning (e.g., backpropagation with gradient descent) used by other artificial neural networks. </a:t>
          </a:r>
        </a:p>
      </dsp:txBody>
      <dsp:txXfrm>
        <a:off x="4180203" y="2033529"/>
        <a:ext cx="1756668" cy="941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81FA8-0499-4CC4-A0DF-00CBA70467D0}">
      <dsp:nvSpPr>
        <dsp:cNvPr id="0" name=""/>
        <dsp:cNvSpPr/>
      </dsp:nvSpPr>
      <dsp:spPr>
        <a:xfrm>
          <a:off x="2076827" y="1504927"/>
          <a:ext cx="446740" cy="91440"/>
        </a:xfrm>
        <a:custGeom>
          <a:avLst/>
          <a:gdLst/>
          <a:ahLst/>
          <a:cxnLst/>
          <a:rect l="0" t="0" r="0" b="0"/>
          <a:pathLst>
            <a:path>
              <a:moveTo>
                <a:pt x="0" y="45720"/>
              </a:moveTo>
              <a:lnTo>
                <a:pt x="4467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264" y="1548258"/>
        <a:ext cx="23867" cy="4778"/>
      </dsp:txXfrm>
    </dsp:sp>
    <dsp:sp modelId="{22E3020E-46B3-4371-8AFF-784E1F3ABEC5}">
      <dsp:nvSpPr>
        <dsp:cNvPr id="0" name=""/>
        <dsp:cNvSpPr/>
      </dsp:nvSpPr>
      <dsp:spPr>
        <a:xfrm>
          <a:off x="3235" y="928029"/>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533400">
            <a:lnSpc>
              <a:spcPct val="90000"/>
            </a:lnSpc>
            <a:spcBef>
              <a:spcPct val="0"/>
            </a:spcBef>
            <a:spcAft>
              <a:spcPct val="35000"/>
            </a:spcAft>
            <a:buNone/>
          </a:pPr>
          <a:r>
            <a:rPr lang="en-US" sz="1200" kern="1200" dirty="0"/>
            <a:t>INPUT:</a:t>
          </a:r>
          <a:br>
            <a:rPr lang="en-US" sz="1200" kern="1200" dirty="0"/>
          </a:br>
          <a:r>
            <a:rPr lang="en-US" sz="1100" kern="1200" dirty="0"/>
            <a:t>data in a multidimensional space described by many variables with values in the same range (i.e from 0 to 1).</a:t>
          </a:r>
          <a:endParaRPr lang="en-US" sz="1200" kern="1200" dirty="0"/>
        </a:p>
      </dsp:txBody>
      <dsp:txXfrm>
        <a:off x="3235" y="928029"/>
        <a:ext cx="2075392" cy="1245235"/>
      </dsp:txXfrm>
    </dsp:sp>
    <dsp:sp modelId="{A9CEA854-0C8D-45A3-8912-6383E71DBABC}">
      <dsp:nvSpPr>
        <dsp:cNvPr id="0" name=""/>
        <dsp:cNvSpPr/>
      </dsp:nvSpPr>
      <dsp:spPr>
        <a:xfrm>
          <a:off x="1040931" y="2171464"/>
          <a:ext cx="2552733" cy="446740"/>
        </a:xfrm>
        <a:custGeom>
          <a:avLst/>
          <a:gdLst/>
          <a:ahLst/>
          <a:cxnLst/>
          <a:rect l="0" t="0" r="0" b="0"/>
          <a:pathLst>
            <a:path>
              <a:moveTo>
                <a:pt x="2552733" y="0"/>
              </a:moveTo>
              <a:lnTo>
                <a:pt x="2552733" y="240470"/>
              </a:lnTo>
              <a:lnTo>
                <a:pt x="0" y="240470"/>
              </a:lnTo>
              <a:lnTo>
                <a:pt x="0" y="44674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2373" y="2392445"/>
        <a:ext cx="129848" cy="4778"/>
      </dsp:txXfrm>
    </dsp:sp>
    <dsp:sp modelId="{4F5D4FAE-C14D-4C47-99EB-99B0FCF8ABBB}">
      <dsp:nvSpPr>
        <dsp:cNvPr id="0" name=""/>
        <dsp:cNvSpPr/>
      </dsp:nvSpPr>
      <dsp:spPr>
        <a:xfrm>
          <a:off x="2555968" y="928029"/>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666750">
            <a:lnSpc>
              <a:spcPct val="90000"/>
            </a:lnSpc>
            <a:spcBef>
              <a:spcPct val="0"/>
            </a:spcBef>
            <a:spcAft>
              <a:spcPct val="35000"/>
            </a:spcAft>
            <a:buNone/>
          </a:pPr>
          <a:r>
            <a:rPr lang="en-US" sz="1500" kern="1200" dirty="0"/>
            <a:t>Each node's weights are initialized (in this example with value between 0 and 1).</a:t>
          </a:r>
        </a:p>
      </dsp:txBody>
      <dsp:txXfrm>
        <a:off x="2555968" y="928029"/>
        <a:ext cx="2075392" cy="1245235"/>
      </dsp:txXfrm>
    </dsp:sp>
    <dsp:sp modelId="{9419C996-D046-45F2-916A-C7C5542ECC73}">
      <dsp:nvSpPr>
        <dsp:cNvPr id="0" name=""/>
        <dsp:cNvSpPr/>
      </dsp:nvSpPr>
      <dsp:spPr>
        <a:xfrm>
          <a:off x="2076827" y="3227503"/>
          <a:ext cx="446740" cy="91440"/>
        </a:xfrm>
        <a:custGeom>
          <a:avLst/>
          <a:gdLst/>
          <a:ahLst/>
          <a:cxnLst/>
          <a:rect l="0" t="0" r="0" b="0"/>
          <a:pathLst>
            <a:path>
              <a:moveTo>
                <a:pt x="0" y="45720"/>
              </a:moveTo>
              <a:lnTo>
                <a:pt x="4467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264" y="3270833"/>
        <a:ext cx="23867" cy="4778"/>
      </dsp:txXfrm>
    </dsp:sp>
    <dsp:sp modelId="{EB5790C5-BF3F-4950-BBA3-3BF929110BE7}">
      <dsp:nvSpPr>
        <dsp:cNvPr id="0" name=""/>
        <dsp:cNvSpPr/>
      </dsp:nvSpPr>
      <dsp:spPr>
        <a:xfrm>
          <a:off x="3235" y="2650605"/>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666750">
            <a:lnSpc>
              <a:spcPct val="90000"/>
            </a:lnSpc>
            <a:spcBef>
              <a:spcPct val="0"/>
            </a:spcBef>
            <a:spcAft>
              <a:spcPct val="35000"/>
            </a:spcAft>
            <a:buNone/>
          </a:pPr>
          <a:r>
            <a:rPr lang="en-US" sz="1500" kern="1200" dirty="0"/>
            <a:t>A vector is chosen at random from the set of training data and presented to the lattice.</a:t>
          </a:r>
        </a:p>
      </dsp:txBody>
      <dsp:txXfrm>
        <a:off x="3235" y="2650605"/>
        <a:ext cx="2075392" cy="1245235"/>
      </dsp:txXfrm>
    </dsp:sp>
    <dsp:sp modelId="{ABCA2C74-EB37-451C-A0EE-F81590D0DE6E}">
      <dsp:nvSpPr>
        <dsp:cNvPr id="0" name=""/>
        <dsp:cNvSpPr/>
      </dsp:nvSpPr>
      <dsp:spPr>
        <a:xfrm>
          <a:off x="1040931" y="3894040"/>
          <a:ext cx="2552733" cy="446740"/>
        </a:xfrm>
        <a:custGeom>
          <a:avLst/>
          <a:gdLst/>
          <a:ahLst/>
          <a:cxnLst/>
          <a:rect l="0" t="0" r="0" b="0"/>
          <a:pathLst>
            <a:path>
              <a:moveTo>
                <a:pt x="2552733" y="0"/>
              </a:moveTo>
              <a:lnTo>
                <a:pt x="2552733" y="240470"/>
              </a:lnTo>
              <a:lnTo>
                <a:pt x="0" y="240470"/>
              </a:lnTo>
              <a:lnTo>
                <a:pt x="0" y="44674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2373" y="4115021"/>
        <a:ext cx="129848" cy="4778"/>
      </dsp:txXfrm>
    </dsp:sp>
    <dsp:sp modelId="{F761B39C-483B-466E-8CE8-9C396341B9C1}">
      <dsp:nvSpPr>
        <dsp:cNvPr id="0" name=""/>
        <dsp:cNvSpPr/>
      </dsp:nvSpPr>
      <dsp:spPr>
        <a:xfrm>
          <a:off x="2555968" y="2650605"/>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None/>
          </a:pPr>
          <a:r>
            <a:rPr lang="en-US" sz="1000" b="0" i="0" kern="1200" dirty="0"/>
            <a:t>The node with a weight vector closest to the input vector is tagged as the </a:t>
          </a:r>
          <a:r>
            <a:rPr lang="en-US" sz="1000" b="1" kern="1200" dirty="0"/>
            <a:t>Best Matching Unit (BMU)</a:t>
          </a:r>
          <a:r>
            <a:rPr lang="en-US" sz="1000" kern="1200" dirty="0"/>
            <a:t>. One method is to iterate through all the nodes and calculate the Euclidean distance between each node's weight vector and the current input vector</a:t>
          </a:r>
        </a:p>
      </dsp:txBody>
      <dsp:txXfrm>
        <a:off x="2555968" y="2650605"/>
        <a:ext cx="2075392" cy="1245235"/>
      </dsp:txXfrm>
    </dsp:sp>
    <dsp:sp modelId="{F29DD697-538B-4E2F-AF2E-C4E1DF5E2477}">
      <dsp:nvSpPr>
        <dsp:cNvPr id="0" name=""/>
        <dsp:cNvSpPr/>
      </dsp:nvSpPr>
      <dsp:spPr>
        <a:xfrm>
          <a:off x="2076827" y="4950078"/>
          <a:ext cx="446740" cy="91440"/>
        </a:xfrm>
        <a:custGeom>
          <a:avLst/>
          <a:gdLst/>
          <a:ahLst/>
          <a:cxnLst/>
          <a:rect l="0" t="0" r="0" b="0"/>
          <a:pathLst>
            <a:path>
              <a:moveTo>
                <a:pt x="0" y="45720"/>
              </a:moveTo>
              <a:lnTo>
                <a:pt x="4467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264" y="4993409"/>
        <a:ext cx="23867" cy="4778"/>
      </dsp:txXfrm>
    </dsp:sp>
    <dsp:sp modelId="{B20FA9B0-2508-4871-873A-7D94BD40A349}">
      <dsp:nvSpPr>
        <dsp:cNvPr id="0" name=""/>
        <dsp:cNvSpPr/>
      </dsp:nvSpPr>
      <dsp:spPr>
        <a:xfrm>
          <a:off x="3235" y="4373181"/>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None/>
          </a:pPr>
          <a:r>
            <a:rPr lang="en-US" sz="1000" kern="1200" dirty="0">
              <a:solidFill>
                <a:prstClr val="white"/>
              </a:solidFill>
              <a:latin typeface="Calibri" panose="020F0502020204030204"/>
              <a:ea typeface="+mn-ea"/>
              <a:cs typeface="+mn-cs"/>
            </a:rPr>
            <a:t>The radius of the neighbourhood of the BMU is now calculated. This is a value that starts large, typically set to the 'radius' of the lattice,  but diminishes each time-step. Any nodes found within this radius are deemed to be inside the BMU's neighbourhood.</a:t>
          </a:r>
        </a:p>
      </dsp:txBody>
      <dsp:txXfrm>
        <a:off x="3235" y="4373181"/>
        <a:ext cx="2075392" cy="1245235"/>
      </dsp:txXfrm>
    </dsp:sp>
    <dsp:sp modelId="{71B43586-D8E0-4F7B-BA6F-FA72A38D966F}">
      <dsp:nvSpPr>
        <dsp:cNvPr id="0" name=""/>
        <dsp:cNvSpPr/>
      </dsp:nvSpPr>
      <dsp:spPr>
        <a:xfrm>
          <a:off x="2555968" y="4373181"/>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Font typeface="+mj-lt"/>
            <a:buNone/>
          </a:pPr>
          <a:r>
            <a:rPr lang="en-US" sz="1100" kern="1200" dirty="0">
              <a:solidFill>
                <a:prstClr val="white"/>
              </a:solidFill>
              <a:latin typeface="Calibri" panose="020F0502020204030204"/>
              <a:ea typeface="+mn-ea"/>
              <a:cs typeface="+mn-cs"/>
            </a:rPr>
            <a:t>Each neighbouring node's (the nodes found in step 4) weights are adjusted to make them more like the input vector. The closer a node is to the BMU, the more its weights get altered.</a:t>
          </a:r>
        </a:p>
      </dsp:txBody>
      <dsp:txXfrm>
        <a:off x="2555968" y="4373181"/>
        <a:ext cx="2075392" cy="12452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4/27/2023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‹N›</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‹N›</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 differenza di molti altri tipi di rete, una SOM non ha bisogno di specificare l'uscita target. Invece, quando i pesi dei nodi corrispondono al vettore di input, quell'area del reticolo viene ottimizzata selettivamente per assomigliare di più ai dati della classe a cui appartiene il vettore di input. A partire da una distribuzione iniziale di pesi casuali e nel corso di molte iterazioni, la SOM si stabilizza in una mappa di zone stabili. Ogni zona è di fatto un classificatore di caratteristiche, quindi si può pensare all'output grafico come a una sorta di mappa di caratteristiche dello spazio di input. Se si osserva la rete addestrata mostrata nella figura 2, i blocchi di colore simile rappresentano le singole zone. Qualsiasi nuovo vettore di input inedito presentato alla rete stimolerà i nodi della zona con vettori di peso simili.</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4207093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it-IT" dirty="0"/>
              <a:t>I pesi di ogni nodo vengono inizializzati.</a:t>
            </a:r>
          </a:p>
          <a:p>
            <a:pPr marL="228600" indent="-228600">
              <a:buFont typeface="+mj-lt"/>
              <a:buAutoNum type="arabicPeriod"/>
            </a:pPr>
            <a:endParaRPr lang="it-IT" dirty="0"/>
          </a:p>
          <a:p>
            <a:pPr marL="228600" indent="-228600">
              <a:buFont typeface="+mj-lt"/>
              <a:buAutoNum type="arabicPeriod"/>
            </a:pPr>
            <a:r>
              <a:rPr lang="it-IT" dirty="0"/>
              <a:t>Un vettore viene scelto a caso dall'insieme dei dati di addestramento e presentato al reticolo.</a:t>
            </a:r>
          </a:p>
          <a:p>
            <a:pPr marL="228600" indent="-228600">
              <a:buFont typeface="+mj-lt"/>
              <a:buAutoNum type="arabicPeriod"/>
            </a:pPr>
            <a:endParaRPr lang="it-IT" dirty="0"/>
          </a:p>
          <a:p>
            <a:pPr marL="228600" indent="-228600">
              <a:buFont typeface="+mj-lt"/>
              <a:buAutoNum type="arabicPeriod"/>
            </a:pPr>
            <a:r>
              <a:rPr lang="it-IT" dirty="0"/>
              <a:t>Ogni nodo viene esaminato per calcolare quale sia il nodo con i pesi più simili al vettore in ingresso. Il nodo vincente è comunemente noto come Best Matching Unit (BMU).</a:t>
            </a:r>
          </a:p>
          <a:p>
            <a:pPr marL="228600" indent="-228600">
              <a:buFont typeface="+mj-lt"/>
              <a:buAutoNum type="arabicPeriod"/>
            </a:pPr>
            <a:endParaRPr lang="it-IT" dirty="0"/>
          </a:p>
          <a:p>
            <a:pPr marL="228600" indent="-228600">
              <a:buFont typeface="+mj-lt"/>
              <a:buAutoNum type="arabicPeriod"/>
            </a:pPr>
            <a:r>
              <a:rPr lang="it-IT" dirty="0"/>
              <a:t>A questo punto si calcola il raggio del vicinato della BMU. Si tratta di un valore che inizia grande, in genere impostato sul "raggio" del reticolo, ma che diminuisce a ogni passo temporale. Tutti i nodi che si trovano all'interno di questo raggio sono considerati all'interno del quartiere del BMU.</a:t>
            </a:r>
          </a:p>
          <a:p>
            <a:pPr marL="228600" indent="-228600">
              <a:buFont typeface="+mj-lt"/>
              <a:buAutoNum type="arabicPeriod"/>
            </a:pPr>
            <a:endParaRPr lang="it-IT" dirty="0"/>
          </a:p>
          <a:p>
            <a:pPr marL="228600" indent="-228600">
              <a:buFont typeface="+mj-lt"/>
              <a:buAutoNum type="arabicPeriod"/>
            </a:pPr>
            <a:r>
              <a:rPr lang="it-IT" dirty="0"/>
              <a:t>I pesi di ogni nodo vicino (i nodi trovati al punto 4) vengono aggiustati per renderli più simili al vettore di input. Più un nodo è vicino al BMU, più i suoi pesi vengono modificati.</a:t>
            </a:r>
          </a:p>
          <a:p>
            <a:pPr marL="228600" indent="-228600">
              <a:buFont typeface="+mj-lt"/>
              <a:buAutoNum type="arabicPeriod"/>
            </a:pPr>
            <a:endParaRPr lang="it-IT" dirty="0"/>
          </a:p>
          <a:p>
            <a:pPr marL="228600" indent="-228600">
              <a:buFont typeface="+mj-lt"/>
              <a:buAutoNum type="arabicPeriod"/>
            </a:pPr>
            <a:r>
              <a:rPr lang="it-IT" dirty="0"/>
              <a:t>Ripetere il passo 2 per N iterazioni.</a:t>
            </a:r>
          </a:p>
          <a:p>
            <a:pPr marL="228600" indent="-228600">
              <a:buFont typeface="+mj-lt"/>
              <a:buAutoNum type="arabicPeriod"/>
            </a:pPr>
            <a:endParaRPr lang="it-IT" dirty="0"/>
          </a:p>
          <a:p>
            <a:pPr marL="0" indent="0">
              <a:buFont typeface="+mj-lt"/>
              <a:buNone/>
            </a:pPr>
            <a:r>
              <a:rPr lang="it-IT" dirty="0"/>
              <a:t>A ogni iterazione, dopo aver determinato il BMU, il passo successivo consiste nel calcolare quali altri nodi si trovano nelle vicinanze del BMU. Tutti questi nodi avranno i loro vettori di peso modificati nella fase successiva. Come si fa? Non è troppo difficile... prima si calcola il raggio del vicinato e poi si applica semplicemente il buon vecchio Pitagora per determinare se ogni nodo si trova o meno all'interno della distanza radiale. La Figura 4 mostra un esempio delle dimensioni di un tipico vicinato all'inizio dell'addestramento.</a:t>
            </a:r>
          </a:p>
          <a:p>
            <a:pPr marL="0" indent="0">
              <a:buFont typeface="+mj-lt"/>
              <a:buNone/>
            </a:pPr>
            <a:endParaRPr lang="it-IT" dirty="0"/>
          </a:p>
          <a:p>
            <a:pPr marL="0" indent="0">
              <a:buFont typeface="+mj-lt"/>
              <a:buNone/>
            </a:pPr>
            <a:endParaRPr lang="it-IT" dirty="0"/>
          </a:p>
          <a:p>
            <a:endParaRPr lang="it-IT"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87801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Si può notare che il ‘‘vicinato’’ mostrato sopra è centrato attorno al BMU (colorato in giallo) e comprende la maggior parte degli altri nodi. La freccia verde indica il raggio</a:t>
            </a:r>
          </a:p>
          <a:p>
            <a:endParaRPr lang="it-IT" dirty="0"/>
          </a:p>
          <a:p>
            <a:r>
              <a:rPr lang="it-IT" dirty="0"/>
              <a:t>Una caratteristica unica dell'algoritmo di apprendimento di Kohonen è che l'area del vicinato si riduce nel tempo. Ciò si ottiene facendo in modo che il raggio del vicinato si riduca nel tempo. Per fare questo utilizzo la funzione di decadimento esponenziale mostrata nella slide.</a:t>
            </a:r>
          </a:p>
          <a:p>
            <a:endParaRPr lang="it-IT" dirty="0"/>
          </a:p>
          <a:p>
            <a:r>
              <a:rPr lang="it-IT" dirty="0"/>
              <a:t>La Figura 4 mostra come il vicinato della Figura 3 diminuisce nel tempo (la figura è disegnata assumendo che il vicinato rimanga centrato sullo stesso nodo, in pratica il BMU si sposterà in base al vettore di input presentato alla rete).</a:t>
            </a:r>
          </a:p>
          <a:p>
            <a:endParaRPr lang="it-IT" dirty="0"/>
          </a:p>
          <a:p>
            <a:r>
              <a:rPr lang="it-IT" dirty="0"/>
              <a:t>Nel corso del tempo il vicinato si ridurrà alle dimensioni di un solo nodo... il BMU.</a:t>
            </a:r>
          </a:p>
          <a:p>
            <a:r>
              <a:rPr lang="it-IT" dirty="0"/>
              <a:t>Ora che conosciamo il raggio, è semplice iterare tutti i nodi del reticolo per determinare se si trovano o meno all'interno del raggio. Se un nodo si trova all'interno del raggio, il suo vettore di peso viene regolato come segue...</a:t>
            </a:r>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997541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Ogni nodo all'interno del vicinato del BMU (incluso il BMU) ha il suo vettore di pesi aggiustato secondo la seguente equazione: w(t+1) = W(t) + L(t)(V(t) – W(t))</a:t>
            </a:r>
          </a:p>
          <a:p>
            <a:r>
              <a:rPr lang="it-IT" dirty="0"/>
              <a:t>Che ci dice che il nuovo peso corretto per il nodo è uguale al vecchio peso (W), più una frazione della differenza (L) tra il vecchio peso e il vettore di ingresso (V).</a:t>
            </a:r>
          </a:p>
          <a:p>
            <a:endParaRPr lang="it-IT" dirty="0"/>
          </a:p>
          <a:p>
            <a:r>
              <a:rPr lang="it-IT" dirty="0"/>
              <a:t>L'equazione con il cervello non è corretta! Vedete, non solo il tasso di apprendimento deve decadere nel tempo, ma anche l'effetto dell'apprendimento dovrebbe essere proporzionale alla distanza di un nodo dalla BMU. Infatti, ai margini del vicinato del BMU, il processo di apprendimento non dovrebbe avere alcun effetto! Idealmente, la quantità di apprendimento dovrebbe attenuarsi con la distanza, in modo simile al decadimento gaussiano mostrato di seguito.</a:t>
            </a:r>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3987897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SOM è stata utilizzata per classificare i dati statistici che descrivono vari fattori di qualità della vita, come lo stato di salute, la nutrizione, i servizi educativi ecc. I Paesi con fattori di qualità della vita simili vengono raggruppati insieme. I Paesi con una migliore qualità della vita si trovano in alto a sinistra, mentre i Paesi più poveri si trovano in basso a destra. La griglia esagonale è una matrice di distanza unificata, comunemente nota come matrice u. Ogni esagono rappresenta un nodo della SOM.</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383435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‹N›</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‹N›</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dirty="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79276777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‹N›</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9812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‹N›</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‹N›</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12057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‹N›</a:t>
            </a:fld>
            <a:endParaRPr lang="en-US" dirty="0"/>
          </a:p>
        </p:txBody>
      </p:sp>
    </p:spTree>
    <p:extLst>
      <p:ext uri="{BB962C8B-B14F-4D97-AF65-F5344CB8AC3E}">
        <p14:creationId xmlns:p14="http://schemas.microsoft.com/office/powerpoint/2010/main" val="2399476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‹N›</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1900096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dirty="0"/>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‹N›</a:t>
            </a:fld>
            <a:endParaRPr lang="en-US" dirty="0"/>
          </a:p>
        </p:txBody>
      </p:sp>
    </p:spTree>
    <p:extLst>
      <p:ext uri="{BB962C8B-B14F-4D97-AF65-F5344CB8AC3E}">
        <p14:creationId xmlns:p14="http://schemas.microsoft.com/office/powerpoint/2010/main" val="2613414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dirty="0"/>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872668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‹N›</a:t>
            </a:fld>
            <a:endParaRPr lang="en-US" dirty="0"/>
          </a:p>
        </p:txBody>
      </p:sp>
    </p:spTree>
    <p:extLst>
      <p:ext uri="{BB962C8B-B14F-4D97-AF65-F5344CB8AC3E}">
        <p14:creationId xmlns:p14="http://schemas.microsoft.com/office/powerpoint/2010/main" val="2113861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1 for Mustapha Belouch, Salah El Hadaj, and Mohamed Idhammad. Performance evaluation of intrusion detection based on machine learning using</a:t>
            </a:r>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‹N›</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‹N›</a:t>
            </a:fld>
            <a:endParaRPr lang="en-US" dirty="0"/>
          </a:p>
        </p:txBody>
      </p:sp>
    </p:spTree>
    <p:extLst>
      <p:ext uri="{BB962C8B-B14F-4D97-AF65-F5344CB8AC3E}">
        <p14:creationId xmlns:p14="http://schemas.microsoft.com/office/powerpoint/2010/main" val="335209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‹N›</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‹N›</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2005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dirty="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3485674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‹N›</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‹N›</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1 for Mustapha Belouch, Salah El Hadaj, and Mohamed Idhammad. Performance evaluation of intrusion detection based on machine learning using</a:t>
            </a:r>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‹N›</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‹N›</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ooter Placeholder 5">
            <a:extLst>
              <a:ext uri="{FF2B5EF4-FFF2-40B4-BE49-F238E27FC236}">
                <a16:creationId xmlns:a16="http://schemas.microsoft.com/office/drawing/2014/main" id="{0D70E81F-AA5A-39F4-C8F7-D84CBC47D597}"/>
              </a:ext>
            </a:extLst>
          </p:cNvPr>
          <p:cNvSpPr>
            <a:spLocks noGrp="1"/>
          </p:cNvSpPr>
          <p:nvPr>
            <p:ph type="ftr" sz="quarter" idx="20"/>
          </p:nvPr>
        </p:nvSpPr>
        <p:spPr/>
        <p:txBody>
          <a:bodyPr/>
          <a:lstStyle/>
          <a:p>
            <a:r>
              <a:rPr lang="en-US"/>
              <a:t>1 for Mustapha Belouch, Salah El Hadaj, and Mohamed Idhammad. Performance evaluation of intrusion detection based on machine learning using</a:t>
            </a: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dirty="0"/>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1 for Mustapha Belouch, Salah El Hadaj, and Mohamed Idhammad. Performance evaluation of intrusion detection based on machine learning using</a:t>
            </a:r>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‹N›</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dirty="0"/>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‹N›</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‹N›</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for Mustapha Belouch, Salah El Hadaj, and Mohamed Idhammad. Performance evaluation of intrusion detection based on machine learning using</a:t>
            </a:r>
            <a:endParaRPr lang="en-US" dirty="0"/>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‹N›</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‹N›</a:t>
            </a:fld>
            <a:endParaRPr lang="en-US" dirty="0"/>
          </a:p>
        </p:txBody>
      </p:sp>
    </p:spTree>
    <p:extLst>
      <p:ext uri="{BB962C8B-B14F-4D97-AF65-F5344CB8AC3E}">
        <p14:creationId xmlns:p14="http://schemas.microsoft.com/office/powerpoint/2010/main" val="392687862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7.sv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5.jpeg"/><Relationship Id="rId4" Type="http://schemas.openxmlformats.org/officeDocument/2006/relationships/image" Target="../media/image3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rajasegar.deviantart.com/art/The-Neural-Network2-177904574"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gif"/><Relationship Id="rId4" Type="http://schemas.openxmlformats.org/officeDocument/2006/relationships/hyperlink" Target="https://www.youtube.com/watch?v=ipH_Df2MbP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SELF ORGANIZING MAPS </a:t>
            </a:r>
            <a:endParaRPr lang="en-US"/>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vert="horz" lIns="91440" tIns="45720" rIns="91440" bIns="45720" rtlCol="0" anchor="t">
            <a:noAutofit/>
          </a:bodyPr>
          <a:lstStyle/>
          <a:p>
            <a:r>
              <a:rPr lang="en-US" dirty="0"/>
              <a:t>2023</a:t>
            </a:r>
          </a:p>
        </p:txBody>
      </p:sp>
      <p:sp>
        <p:nvSpPr>
          <p:cNvPr id="10" name="CasellaDiTesto 9">
            <a:extLst>
              <a:ext uri="{FF2B5EF4-FFF2-40B4-BE49-F238E27FC236}">
                <a16:creationId xmlns:a16="http://schemas.microsoft.com/office/drawing/2014/main" id="{E38489C4-7C49-BB0C-BF7C-87F2F64871D0}"/>
              </a:ext>
            </a:extLst>
          </p:cNvPr>
          <p:cNvSpPr txBox="1"/>
          <p:nvPr/>
        </p:nvSpPr>
        <p:spPr>
          <a:xfrm>
            <a:off x="350836" y="5667375"/>
            <a:ext cx="4983164" cy="646331"/>
          </a:xfrm>
          <a:prstGeom prst="rect">
            <a:avLst/>
          </a:prstGeom>
          <a:noFill/>
        </p:spPr>
        <p:txBody>
          <a:bodyPr wrap="square" rtlCol="0">
            <a:spAutoFit/>
          </a:bodyPr>
          <a:lstStyle/>
          <a:p>
            <a:r>
              <a:rPr lang="it-IT" sz="1200" b="1" i="1" dirty="0"/>
              <a:t>References:</a:t>
            </a:r>
            <a:br>
              <a:rPr lang="it-IT" sz="1200" b="1" i="1" dirty="0"/>
            </a:br>
            <a:r>
              <a:rPr lang="it-IT" sz="1200" b="1" i="1" dirty="0"/>
              <a:t>http://www.ai-junkie.com/ann/som/som1.html</a:t>
            </a:r>
            <a:br>
              <a:rPr lang="it-IT" sz="1200" b="1" i="1" dirty="0"/>
            </a:br>
            <a:r>
              <a:rPr lang="it-IT" sz="1200" b="1" i="1" dirty="0"/>
              <a:t>https://towardsdatascience.com/self-organizing-maps-1b7d2a84e065</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10</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3F1E36-4E34-9F63-19C0-90F19654DCF7}"/>
                  </a:ext>
                </a:extLst>
              </p:cNvPr>
              <p:cNvSpPr txBox="1"/>
              <p:nvPr/>
            </p:nvSpPr>
            <p:spPr>
              <a:xfrm>
                <a:off x="267954" y="2960076"/>
                <a:ext cx="4086332" cy="1313116"/>
              </a:xfrm>
              <a:prstGeom prst="rect">
                <a:avLst/>
              </a:prstGeom>
              <a:noFill/>
              <a:ln w="28575">
                <a:solidFill>
                  <a:schemeClr val="accent2"/>
                </a:solidFill>
              </a:ln>
            </p:spPr>
            <p:txBody>
              <a:bodyPr wrap="square" rtlCol="0">
                <a:spAutoFit/>
              </a:bodyPr>
              <a:lstStyle/>
              <a:p>
                <a:r>
                  <a:rPr lang="el-GR" i="1" dirty="0"/>
                  <a:t>σ</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 =</m:t>
                    </m:r>
                  </m:oMath>
                </a14:m>
                <a:r>
                  <a:rPr lang="it-IT" dirty="0"/>
                  <a:t> </a:t>
                </a:r>
                <a:r>
                  <a:rPr lang="el-GR" i="1" dirty="0"/>
                  <a:t>σ</a:t>
                </a:r>
                <a:r>
                  <a:rPr lang="it-IT" i="1" baseline="-25000" dirty="0"/>
                  <a:t>0</a:t>
                </a:r>
                <a:r>
                  <a:rPr lang="el-GR" i="1" dirty="0"/>
                  <a:t> </a:t>
                </a:r>
                <a:r>
                  <a:rPr lang="it-IT" i="1" dirty="0"/>
                  <a:t>exp( -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𝑡</m:t>
                        </m:r>
                      </m:num>
                      <m:den>
                        <m:r>
                          <m:rPr>
                            <m:sty m:val="p"/>
                          </m:rPr>
                          <a:rPr lang="it-IT" i="1">
                            <a:latin typeface="Cambria Math" panose="02040503050406030204" pitchFamily="18" charset="0"/>
                          </a:rPr>
                          <m:t>λ</m:t>
                        </m:r>
                      </m:den>
                    </m:f>
                    <m:r>
                      <a:rPr lang="it-IT" b="0" i="1" smtClean="0">
                        <a:latin typeface="Cambria Math" panose="02040503050406030204" pitchFamily="18" charset="0"/>
                      </a:rPr>
                      <m:t>)</m:t>
                    </m:r>
                    <m:r>
                      <a:rPr lang="it-IT" i="1" smtClean="0">
                        <a:latin typeface="Cambria Math" panose="02040503050406030204" pitchFamily="18" charset="0"/>
                      </a:rPr>
                      <m:t> </m:t>
                    </m:r>
                    <m:r>
                      <a:rPr lang="it-IT" b="0" i="1" smtClean="0">
                        <a:latin typeface="Cambria Math" panose="02040503050406030204" pitchFamily="18" charset="0"/>
                      </a:rPr>
                      <m:t>,</m:t>
                    </m:r>
                    <m:r>
                      <a:rPr lang="it-IT" i="1" smtClean="0">
                        <a:latin typeface="Cambria Math" panose="02040503050406030204" pitchFamily="18" charset="0"/>
                      </a:rPr>
                      <m:t> </m:t>
                    </m:r>
                    <m:r>
                      <a:rPr lang="it-IT" b="0" i="1" smtClean="0">
                        <a:latin typeface="Cambria Math" panose="02040503050406030204" pitchFamily="18" charset="0"/>
                      </a:rPr>
                      <m:t> </m:t>
                    </m:r>
                    <m:r>
                      <a:rPr lang="it-IT" b="0" i="1" smtClean="0">
                        <a:latin typeface="Cambria Math" panose="02040503050406030204" pitchFamily="18" charset="0"/>
                      </a:rPr>
                      <m:t>𝑡</m:t>
                    </m:r>
                    <m:r>
                      <a:rPr lang="it-IT" b="0" i="1" smtClean="0">
                        <a:latin typeface="Cambria Math" panose="02040503050406030204" pitchFamily="18" charset="0"/>
                      </a:rPr>
                      <m:t>=1,2,3…</m:t>
                    </m:r>
                  </m:oMath>
                </a14:m>
                <a:endParaRPr lang="it-IT" b="0" i="1" dirty="0"/>
              </a:p>
              <a:p>
                <a:r>
                  <a:rPr lang="el-GR" i="1" dirty="0"/>
                  <a:t>σ</a:t>
                </a:r>
                <a:r>
                  <a:rPr lang="it-IT" i="1" baseline="-25000" dirty="0"/>
                  <a:t>0 </a:t>
                </a:r>
                <a:r>
                  <a:rPr lang="it-IT" i="1" dirty="0"/>
                  <a:t>: </a:t>
                </a:r>
                <a:r>
                  <a:rPr lang="en-US" i="1" dirty="0"/>
                  <a:t>width of the lattice at time t</a:t>
                </a:r>
                <a:r>
                  <a:rPr lang="en-US" i="1" baseline="-25000" dirty="0"/>
                  <a:t>0</a:t>
                </a:r>
              </a:p>
              <a:p>
                <a:r>
                  <a:rPr lang="en-US" i="1" dirty="0"/>
                  <a:t>λ: time costant</a:t>
                </a:r>
              </a:p>
              <a:p>
                <a:r>
                  <a:rPr lang="en-US" i="1" dirty="0"/>
                  <a:t>t: current time-step (iteration of the loop)</a:t>
                </a:r>
                <a:endParaRPr lang="it-IT" dirty="0"/>
              </a:p>
            </p:txBody>
          </p:sp>
        </mc:Choice>
        <mc:Fallback xmlns="">
          <p:sp>
            <p:nvSpPr>
              <p:cNvPr id="19" name="TextBox 18">
                <a:extLst>
                  <a:ext uri="{FF2B5EF4-FFF2-40B4-BE49-F238E27FC236}">
                    <a16:creationId xmlns:a16="http://schemas.microsoft.com/office/drawing/2014/main" id="{F83F1E36-4E34-9F63-19C0-90F19654DCF7}"/>
                  </a:ext>
                </a:extLst>
              </p:cNvPr>
              <p:cNvSpPr txBox="1">
                <a:spLocks noRot="1" noChangeAspect="1" noMove="1" noResize="1" noEditPoints="1" noAdjustHandles="1" noChangeArrowheads="1" noChangeShapeType="1" noTextEdit="1"/>
              </p:cNvSpPr>
              <p:nvPr/>
            </p:nvSpPr>
            <p:spPr>
              <a:xfrm>
                <a:off x="267954" y="2960076"/>
                <a:ext cx="4086332" cy="1313116"/>
              </a:xfrm>
              <a:prstGeom prst="rect">
                <a:avLst/>
              </a:prstGeom>
              <a:blipFill>
                <a:blip r:embed="rId3"/>
                <a:stretch>
                  <a:fillRect l="-1037" b="-5000"/>
                </a:stretch>
              </a:blipFill>
              <a:ln w="28575">
                <a:solidFill>
                  <a:schemeClr val="accent2"/>
                </a:solidFill>
              </a:ln>
            </p:spPr>
            <p:txBody>
              <a:bodyPr/>
              <a:lstStyle/>
              <a:p>
                <a:r>
                  <a:rPr lang="it-IT">
                    <a:noFill/>
                  </a:rPr>
                  <a:t> </a:t>
                </a:r>
              </a:p>
            </p:txBody>
          </p:sp>
        </mc:Fallback>
      </mc:AlternateContent>
      <p:sp>
        <p:nvSpPr>
          <p:cNvPr id="22" name="TextBox 21">
            <a:extLst>
              <a:ext uri="{FF2B5EF4-FFF2-40B4-BE49-F238E27FC236}">
                <a16:creationId xmlns:a16="http://schemas.microsoft.com/office/drawing/2014/main" id="{D97D4624-3E05-246F-A200-AA36295EB363}"/>
              </a:ext>
            </a:extLst>
          </p:cNvPr>
          <p:cNvSpPr txBox="1"/>
          <p:nvPr/>
        </p:nvSpPr>
        <p:spPr>
          <a:xfrm>
            <a:off x="267954" y="4712310"/>
            <a:ext cx="11537184" cy="2031325"/>
          </a:xfrm>
          <a:prstGeom prst="rect">
            <a:avLst/>
          </a:prstGeom>
          <a:noFill/>
        </p:spPr>
        <p:txBody>
          <a:bodyPr wrap="square" rtlCol="0">
            <a:spAutoFit/>
          </a:bodyPr>
          <a:lstStyle/>
          <a:p>
            <a:r>
              <a:rPr lang="en-US" dirty="0">
                <a:solidFill>
                  <a:schemeClr val="tx2">
                    <a:lumMod val="75000"/>
                  </a:schemeClr>
                </a:solidFill>
              </a:rPr>
              <a:t>Figure 4 shows how the neighbourhood in Figure 3 decreases over time (the figure is drawn assuming the neighbourhood remains centered on the same node, in practice the BMU will move around according to the input vector being presented to the network) .</a:t>
            </a:r>
          </a:p>
          <a:p>
            <a:endParaRPr lang="en-US" dirty="0">
              <a:solidFill>
                <a:schemeClr val="tx2">
                  <a:lumMod val="75000"/>
                </a:schemeClr>
              </a:solidFill>
            </a:endParaRPr>
          </a:p>
          <a:p>
            <a:r>
              <a:rPr lang="en-US" dirty="0">
                <a:solidFill>
                  <a:schemeClr val="tx2">
                    <a:lumMod val="75000"/>
                  </a:schemeClr>
                </a:solidFill>
              </a:rPr>
              <a:t>Over time the neighbourhood will shrink to the size of just one node...the BMU!. Now we know the radius, it's a simple matter to iterate through all the nodes in the lattice to determine if they lay within the radius or not. If a node is found to be within the neighbourhood then its weight vector is adjusted as follows.</a:t>
            </a:r>
            <a:endParaRPr lang="it-IT" dirty="0">
              <a:solidFill>
                <a:schemeClr val="tx2">
                  <a:lumMod val="75000"/>
                </a:schemeClr>
              </a:solidFill>
            </a:endParaRPr>
          </a:p>
        </p:txBody>
      </p:sp>
      <p:sp>
        <p:nvSpPr>
          <p:cNvPr id="23" name="TextBox 22">
            <a:extLst>
              <a:ext uri="{FF2B5EF4-FFF2-40B4-BE49-F238E27FC236}">
                <a16:creationId xmlns:a16="http://schemas.microsoft.com/office/drawing/2014/main" id="{53E8D887-D8A6-7105-9ACC-12F57689BEED}"/>
              </a:ext>
            </a:extLst>
          </p:cNvPr>
          <p:cNvSpPr txBox="1"/>
          <p:nvPr/>
        </p:nvSpPr>
        <p:spPr>
          <a:xfrm>
            <a:off x="6101599" y="4450372"/>
            <a:ext cx="625492" cy="253916"/>
          </a:xfrm>
          <a:prstGeom prst="rect">
            <a:avLst/>
          </a:prstGeom>
          <a:noFill/>
        </p:spPr>
        <p:txBody>
          <a:bodyPr wrap="none" rtlCol="0">
            <a:spAutoFit/>
          </a:bodyPr>
          <a:lstStyle/>
          <a:p>
            <a:r>
              <a:rPr lang="it-IT" sz="1050" dirty="0">
                <a:solidFill>
                  <a:srgbClr val="898989"/>
                </a:solidFill>
              </a:rPr>
              <a:t>Figure 4</a:t>
            </a:r>
          </a:p>
        </p:txBody>
      </p:sp>
      <p:sp>
        <p:nvSpPr>
          <p:cNvPr id="5" name="TextBox 4">
            <a:extLst>
              <a:ext uri="{FF2B5EF4-FFF2-40B4-BE49-F238E27FC236}">
                <a16:creationId xmlns:a16="http://schemas.microsoft.com/office/drawing/2014/main" id="{125C910B-693C-1BCE-1F9F-388D700B7C05}"/>
              </a:ext>
            </a:extLst>
          </p:cNvPr>
          <p:cNvSpPr txBox="1"/>
          <p:nvPr/>
        </p:nvSpPr>
        <p:spPr>
          <a:xfrm>
            <a:off x="267954" y="718657"/>
            <a:ext cx="3847666" cy="2031325"/>
          </a:xfrm>
          <a:prstGeom prst="rect">
            <a:avLst/>
          </a:prstGeom>
          <a:noFill/>
        </p:spPr>
        <p:txBody>
          <a:bodyPr wrap="square" rtlCol="0">
            <a:spAutoFit/>
          </a:bodyPr>
          <a:lstStyle/>
          <a:p>
            <a:r>
              <a:rPr lang="en-US" dirty="0">
                <a:solidFill>
                  <a:schemeClr val="tx2">
                    <a:lumMod val="75000"/>
                  </a:schemeClr>
                </a:solidFill>
              </a:rPr>
              <a:t>A unique feature of the Kohonen learning algorithm is that the area of the neighbourhood shrinks over time. This is accomplished by making the radius of the neighbourhood shrink over time using the exponential decay function:</a:t>
            </a:r>
            <a:endParaRPr lang="it-IT" dirty="0">
              <a:solidFill>
                <a:schemeClr val="tx2">
                  <a:lumMod val="75000"/>
                </a:schemeClr>
              </a:solidFill>
            </a:endParaRPr>
          </a:p>
        </p:txBody>
      </p:sp>
      <p:pic>
        <p:nvPicPr>
          <p:cNvPr id="7" name="Picture 6">
            <a:extLst>
              <a:ext uri="{FF2B5EF4-FFF2-40B4-BE49-F238E27FC236}">
                <a16:creationId xmlns:a16="http://schemas.microsoft.com/office/drawing/2014/main" id="{12B690A0-5CED-B22E-F5E8-FA392F501122}"/>
              </a:ext>
            </a:extLst>
          </p:cNvPr>
          <p:cNvPicPr>
            <a:picLocks noChangeAspect="1"/>
          </p:cNvPicPr>
          <p:nvPr/>
        </p:nvPicPr>
        <p:blipFill>
          <a:blip r:embed="rId4"/>
          <a:stretch>
            <a:fillRect/>
          </a:stretch>
        </p:blipFill>
        <p:spPr>
          <a:xfrm>
            <a:off x="6104647" y="2068159"/>
            <a:ext cx="4764426" cy="2382213"/>
          </a:xfrm>
          <a:prstGeom prst="rect">
            <a:avLst/>
          </a:prstGeom>
        </p:spPr>
      </p:pic>
    </p:spTree>
    <p:extLst>
      <p:ext uri="{BB962C8B-B14F-4D97-AF65-F5344CB8AC3E}">
        <p14:creationId xmlns:p14="http://schemas.microsoft.com/office/powerpoint/2010/main" val="198693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11</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3F1E36-4E34-9F63-19C0-90F19654DCF7}"/>
                  </a:ext>
                </a:extLst>
              </p:cNvPr>
              <p:cNvSpPr txBox="1"/>
              <p:nvPr/>
            </p:nvSpPr>
            <p:spPr>
              <a:xfrm>
                <a:off x="301243" y="1986092"/>
                <a:ext cx="4086332" cy="1077218"/>
              </a:xfrm>
              <a:prstGeom prst="rect">
                <a:avLst/>
              </a:prstGeom>
              <a:noFill/>
              <a:ln w="28575">
                <a:solidFill>
                  <a:schemeClr val="accent2"/>
                </a:solidFill>
              </a:ln>
            </p:spPr>
            <p:txBody>
              <a:bodyPr wrap="square" rtlCol="0">
                <a:spAutoFit/>
              </a:bodyPr>
              <a:lstStyle/>
              <a:p>
                <a:r>
                  <a:rPr lang="it-IT" i="1" dirty="0"/>
                  <a:t>W</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+1) =</m:t>
                    </m:r>
                  </m:oMath>
                </a14:m>
                <a:r>
                  <a:rPr lang="it-IT" dirty="0"/>
                  <a:t> </a:t>
                </a:r>
                <a:r>
                  <a:rPr lang="it-IT" i="1" dirty="0"/>
                  <a:t>W(t) + L(t)( V(t)-W(t) )</a:t>
                </a:r>
                <a:endParaRPr lang="it-IT"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 </m:t>
                      </m:r>
                      <m:r>
                        <a:rPr lang="it-IT" b="0" i="1" smtClean="0">
                          <a:latin typeface="Cambria Math" panose="02040503050406030204" pitchFamily="18" charset="0"/>
                        </a:rPr>
                        <m:t>𝑡</m:t>
                      </m:r>
                      <m:r>
                        <a:rPr lang="it-IT" b="0" i="1" smtClean="0">
                          <a:latin typeface="Cambria Math" panose="02040503050406030204" pitchFamily="18" charset="0"/>
                        </a:rPr>
                        <m:t>=1,2,3…</m:t>
                      </m:r>
                    </m:oMath>
                  </m:oMathPara>
                </a14:m>
                <a:endParaRPr lang="it-IT" b="0" i="1" dirty="0"/>
              </a:p>
              <a:p>
                <a:r>
                  <a:rPr lang="it-IT" sz="1400" i="1" dirty="0"/>
                  <a:t>L</a:t>
                </a:r>
                <a:r>
                  <a:rPr lang="it-IT" sz="1400" i="1" baseline="-25000" dirty="0"/>
                  <a:t> </a:t>
                </a:r>
                <a:r>
                  <a:rPr lang="it-IT" sz="1400" i="1" dirty="0"/>
                  <a:t>: </a:t>
                </a:r>
                <a:r>
                  <a:rPr lang="en-US" sz="1400" i="1" dirty="0"/>
                  <a:t>learning rate which decrease with time</a:t>
                </a:r>
                <a:endParaRPr lang="en-US" sz="1400" i="1" baseline="-25000" dirty="0"/>
              </a:p>
              <a:p>
                <a:r>
                  <a:rPr lang="en-US" sz="1400" i="1" dirty="0"/>
                  <a:t>t: current time-step (iteration of the loop)</a:t>
                </a:r>
                <a:endParaRPr lang="it-IT" sz="1400" dirty="0"/>
              </a:p>
            </p:txBody>
          </p:sp>
        </mc:Choice>
        <mc:Fallback xmlns="">
          <p:sp>
            <p:nvSpPr>
              <p:cNvPr id="19" name="TextBox 18">
                <a:extLst>
                  <a:ext uri="{FF2B5EF4-FFF2-40B4-BE49-F238E27FC236}">
                    <a16:creationId xmlns:a16="http://schemas.microsoft.com/office/drawing/2014/main" id="{F83F1E36-4E34-9F63-19C0-90F19654DCF7}"/>
                  </a:ext>
                </a:extLst>
              </p:cNvPr>
              <p:cNvSpPr txBox="1">
                <a:spLocks noRot="1" noChangeAspect="1" noMove="1" noResize="1" noEditPoints="1" noAdjustHandles="1" noChangeArrowheads="1" noChangeShapeType="1" noTextEdit="1"/>
              </p:cNvSpPr>
              <p:nvPr/>
            </p:nvSpPr>
            <p:spPr>
              <a:xfrm>
                <a:off x="301243" y="1986092"/>
                <a:ext cx="4086332" cy="1077218"/>
              </a:xfrm>
              <a:prstGeom prst="rect">
                <a:avLst/>
              </a:prstGeom>
              <a:blipFill>
                <a:blip r:embed="rId3"/>
                <a:stretch>
                  <a:fillRect l="-888" t="-2198" b="-2747"/>
                </a:stretch>
              </a:blipFill>
              <a:ln w="28575">
                <a:solidFill>
                  <a:schemeClr val="accent2"/>
                </a:solidFill>
              </a:ln>
            </p:spPr>
            <p:txBody>
              <a:bodyPr/>
              <a:lstStyle/>
              <a:p>
                <a:r>
                  <a:rPr lang="it-IT">
                    <a:noFill/>
                  </a:rPr>
                  <a:t> </a:t>
                </a:r>
              </a:p>
            </p:txBody>
          </p:sp>
        </mc:Fallback>
      </mc:AlternateContent>
      <p:sp>
        <p:nvSpPr>
          <p:cNvPr id="22" name="TextBox 21">
            <a:extLst>
              <a:ext uri="{FF2B5EF4-FFF2-40B4-BE49-F238E27FC236}">
                <a16:creationId xmlns:a16="http://schemas.microsoft.com/office/drawing/2014/main" id="{D97D4624-3E05-246F-A200-AA36295EB363}"/>
              </a:ext>
            </a:extLst>
          </p:cNvPr>
          <p:cNvSpPr txBox="1"/>
          <p:nvPr/>
        </p:nvSpPr>
        <p:spPr>
          <a:xfrm>
            <a:off x="188595" y="5215046"/>
            <a:ext cx="6779766" cy="1015663"/>
          </a:xfrm>
          <a:prstGeom prst="rect">
            <a:avLst/>
          </a:prstGeom>
          <a:noFill/>
        </p:spPr>
        <p:txBody>
          <a:bodyPr wrap="square" rtlCol="0">
            <a:spAutoFit/>
          </a:bodyPr>
          <a:lstStyle/>
          <a:p>
            <a:r>
              <a:rPr lang="en-US" sz="1200" b="1" dirty="0">
                <a:solidFill>
                  <a:schemeClr val="accent1"/>
                </a:solidFill>
              </a:rPr>
              <a:t>But Wait! </a:t>
            </a:r>
            <a:r>
              <a:rPr lang="en-US" sz="1200" dirty="0">
                <a:solidFill>
                  <a:schemeClr val="tx2">
                    <a:lumMod val="75000"/>
                  </a:schemeClr>
                </a:solidFill>
              </a:rPr>
              <a:t>I've not been completely honest with you. Equation        is incomplete! </a:t>
            </a:r>
          </a:p>
          <a:p>
            <a:r>
              <a:rPr lang="en-US" sz="1200" dirty="0">
                <a:solidFill>
                  <a:schemeClr val="tx2">
                    <a:lumMod val="75000"/>
                  </a:schemeClr>
                </a:solidFill>
              </a:rPr>
              <a:t>Not only does the learning rate have to decay over time, but also, the effect of learning  should be proportional to the distance a node is from the BMU. Indeed, at the edges of the BMUs neighbourhood, the learning process should have barely any effect at all! Ideally, the amount of learning should fade over distance like the Gaussian decay:</a:t>
            </a:r>
            <a:endParaRPr lang="it-IT" sz="1200" dirty="0">
              <a:solidFill>
                <a:schemeClr val="tx2">
                  <a:lumMod val="75000"/>
                </a:schemeClr>
              </a:solidFill>
            </a:endParaRPr>
          </a:p>
        </p:txBody>
      </p:sp>
      <p:sp>
        <p:nvSpPr>
          <p:cNvPr id="5" name="TextBox 4">
            <a:extLst>
              <a:ext uri="{FF2B5EF4-FFF2-40B4-BE49-F238E27FC236}">
                <a16:creationId xmlns:a16="http://schemas.microsoft.com/office/drawing/2014/main" id="{125C910B-693C-1BCE-1F9F-388D700B7C05}"/>
              </a:ext>
            </a:extLst>
          </p:cNvPr>
          <p:cNvSpPr txBox="1"/>
          <p:nvPr/>
        </p:nvSpPr>
        <p:spPr>
          <a:xfrm>
            <a:off x="301243" y="541120"/>
            <a:ext cx="3847666" cy="1200329"/>
          </a:xfrm>
          <a:prstGeom prst="rect">
            <a:avLst/>
          </a:prstGeom>
          <a:noFill/>
        </p:spPr>
        <p:txBody>
          <a:bodyPr wrap="square" rtlCol="0">
            <a:spAutoFit/>
          </a:bodyPr>
          <a:lstStyle/>
          <a:p>
            <a:r>
              <a:rPr lang="en-US" dirty="0">
                <a:solidFill>
                  <a:schemeClr val="tx2">
                    <a:lumMod val="75000"/>
                  </a:schemeClr>
                </a:solidFill>
              </a:rPr>
              <a:t>Every node within the BMU's neighbourhood (including the BMU) has its weight vector adjusted according to the following equation:</a:t>
            </a:r>
            <a:endParaRPr lang="it-IT" dirty="0">
              <a:solidFill>
                <a:schemeClr val="tx2">
                  <a:lumMod val="75000"/>
                </a:schemeClr>
              </a:solidFill>
            </a:endParaRPr>
          </a:p>
        </p:txBody>
      </p:sp>
      <p:grpSp>
        <p:nvGrpSpPr>
          <p:cNvPr id="9" name="Group 8">
            <a:extLst>
              <a:ext uri="{FF2B5EF4-FFF2-40B4-BE49-F238E27FC236}">
                <a16:creationId xmlns:a16="http://schemas.microsoft.com/office/drawing/2014/main" id="{3D3907B0-FCB9-3A21-9878-D2D3AC619AEF}"/>
              </a:ext>
            </a:extLst>
          </p:cNvPr>
          <p:cNvGrpSpPr/>
          <p:nvPr/>
        </p:nvGrpSpPr>
        <p:grpSpPr>
          <a:xfrm>
            <a:off x="7415855" y="1765210"/>
            <a:ext cx="2075392" cy="1245235"/>
            <a:chOff x="2555968" y="4373181"/>
            <a:chExt cx="2075392" cy="1245235"/>
          </a:xfrm>
        </p:grpSpPr>
        <p:sp>
          <p:nvSpPr>
            <p:cNvPr id="10" name="Rectangle 9">
              <a:extLst>
                <a:ext uri="{FF2B5EF4-FFF2-40B4-BE49-F238E27FC236}">
                  <a16:creationId xmlns:a16="http://schemas.microsoft.com/office/drawing/2014/main" id="{3738079A-1B7B-6557-A37E-96C00F62B2A1}"/>
                </a:ext>
              </a:extLst>
            </p:cNvPr>
            <p:cNvSpPr/>
            <p:nvPr/>
          </p:nvSpPr>
          <p:spPr>
            <a:xfrm>
              <a:off x="2555968" y="4373181"/>
              <a:ext cx="2075392" cy="1245235"/>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7048DC55-7463-8477-CB32-BB8077F9427F}"/>
                </a:ext>
              </a:extLst>
            </p:cNvPr>
            <p:cNvSpPr txBox="1"/>
            <p:nvPr/>
          </p:nvSpPr>
          <p:spPr>
            <a:xfrm>
              <a:off x="2555968" y="4373181"/>
              <a:ext cx="2075392" cy="12452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Font typeface="+mj-lt"/>
                <a:buNone/>
              </a:pPr>
              <a:r>
                <a:rPr lang="en-US" sz="1100" kern="1200" dirty="0">
                  <a:solidFill>
                    <a:prstClr val="white"/>
                  </a:solidFill>
                  <a:latin typeface="Calibri" panose="020F0502020204030204"/>
                  <a:ea typeface="+mn-ea"/>
                  <a:cs typeface="+mn-cs"/>
                </a:rPr>
                <a:t>Each neighbouring node's (the nodes found in step 4) weights are adjusted to make them more like the input vector. The closer a node is to the BMU, the more its weights get altered.</a:t>
              </a:r>
            </a:p>
          </p:txBody>
        </p:sp>
      </p:grpSp>
      <p:sp>
        <p:nvSpPr>
          <p:cNvPr id="12" name="Oval 11">
            <a:extLst>
              <a:ext uri="{FF2B5EF4-FFF2-40B4-BE49-F238E27FC236}">
                <a16:creationId xmlns:a16="http://schemas.microsoft.com/office/drawing/2014/main" id="{8EEF8EC3-DE6D-9953-E7B8-68BBC325DE4B}"/>
              </a:ext>
            </a:extLst>
          </p:cNvPr>
          <p:cNvSpPr/>
          <p:nvPr/>
        </p:nvSpPr>
        <p:spPr>
          <a:xfrm>
            <a:off x="366711" y="2571322"/>
            <a:ext cx="124711" cy="236721"/>
          </a:xfrm>
          <a:prstGeom prst="ellipse">
            <a:avLst/>
          </a:prstGeom>
          <a:noFill/>
          <a:ln w="12700">
            <a:solidFill>
              <a:srgbClr val="A53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3" name="Connector: Curved 12">
            <a:extLst>
              <a:ext uri="{FF2B5EF4-FFF2-40B4-BE49-F238E27FC236}">
                <a16:creationId xmlns:a16="http://schemas.microsoft.com/office/drawing/2014/main" id="{C9628E17-5AF2-1C52-235C-DCE60DB7FDDC}"/>
              </a:ext>
            </a:extLst>
          </p:cNvPr>
          <p:cNvCxnSpPr>
            <a:cxnSpLocks/>
            <a:stCxn id="12" idx="2"/>
            <a:endCxn id="15" idx="1"/>
          </p:cNvCxnSpPr>
          <p:nvPr/>
        </p:nvCxnSpPr>
        <p:spPr>
          <a:xfrm rot="10800000" flipH="1" flipV="1">
            <a:off x="366710" y="2689683"/>
            <a:ext cx="566739" cy="1825194"/>
          </a:xfrm>
          <a:prstGeom prst="curvedConnector3">
            <a:avLst>
              <a:gd name="adj1" fmla="val -40336"/>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8D9A4D-CF89-6706-C861-95F97B99BEE4}"/>
                  </a:ext>
                </a:extLst>
              </p:cNvPr>
              <p:cNvSpPr txBox="1"/>
              <p:nvPr/>
            </p:nvSpPr>
            <p:spPr>
              <a:xfrm>
                <a:off x="933450" y="4058373"/>
                <a:ext cx="4086332" cy="913007"/>
              </a:xfrm>
              <a:prstGeom prst="rect">
                <a:avLst/>
              </a:prstGeom>
              <a:noFill/>
              <a:ln w="28575">
                <a:solidFill>
                  <a:schemeClr val="accent2"/>
                </a:solidFill>
              </a:ln>
            </p:spPr>
            <p:txBody>
              <a:bodyPr wrap="square" rtlCol="0">
                <a:spAutoFit/>
              </a:bodyPr>
              <a:lstStyle/>
              <a:p>
                <a:r>
                  <a:rPr lang="it-IT" i="1" dirty="0"/>
                  <a:t>L</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t> L</a:t>
                </a:r>
                <a:r>
                  <a:rPr lang="it-IT" baseline="-25000" dirty="0"/>
                  <a:t>0</a:t>
                </a:r>
                <a:r>
                  <a:rPr lang="it-IT" i="1" dirty="0"/>
                  <a:t>exp( - </a:t>
                </a:r>
                <a14:m>
                  <m:oMath xmlns:m="http://schemas.openxmlformats.org/officeDocument/2006/math">
                    <m:f>
                      <m:fPr>
                        <m:ctrlPr>
                          <a:rPr lang="it-IT" i="1">
                            <a:latin typeface="Cambria Math" panose="02040503050406030204" pitchFamily="18" charset="0"/>
                          </a:rPr>
                        </m:ctrlPr>
                      </m:fPr>
                      <m:num>
                        <m:r>
                          <a:rPr lang="it-IT" i="1">
                            <a:latin typeface="Cambria Math" panose="02040503050406030204" pitchFamily="18" charset="0"/>
                          </a:rPr>
                          <m:t>𝑡</m:t>
                        </m:r>
                      </m:num>
                      <m:den>
                        <m:r>
                          <m:rPr>
                            <m:sty m:val="p"/>
                          </m:rPr>
                          <a:rPr lang="it-IT" i="1">
                            <a:latin typeface="Cambria Math" panose="02040503050406030204" pitchFamily="18" charset="0"/>
                          </a:rPr>
                          <m:t>λ</m:t>
                        </m:r>
                      </m:den>
                    </m:f>
                    <m:r>
                      <a:rPr lang="it-IT" i="1">
                        <a:latin typeface="Cambria Math" panose="02040503050406030204" pitchFamily="18" charset="0"/>
                      </a:rPr>
                      <m:t>) ,  </m:t>
                    </m:r>
                    <m:r>
                      <a:rPr lang="it-IT" i="1">
                        <a:latin typeface="Cambria Math" panose="02040503050406030204" pitchFamily="18" charset="0"/>
                      </a:rPr>
                      <m:t>𝑡</m:t>
                    </m:r>
                    <m:r>
                      <a:rPr lang="it-IT" i="1">
                        <a:latin typeface="Cambria Math" panose="02040503050406030204" pitchFamily="18" charset="0"/>
                      </a:rPr>
                      <m:t>=1,2,3…</m:t>
                    </m:r>
                  </m:oMath>
                </a14:m>
                <a:endParaRPr lang="it-IT" i="1" dirty="0"/>
              </a:p>
              <a:p>
                <a:r>
                  <a:rPr lang="it-IT" sz="1400" i="1" dirty="0"/>
                  <a:t>L</a:t>
                </a:r>
                <a:r>
                  <a:rPr lang="it-IT" sz="1400" i="1" baseline="-25000" dirty="0"/>
                  <a:t> </a:t>
                </a:r>
                <a:r>
                  <a:rPr lang="it-IT" sz="1400" i="1" dirty="0"/>
                  <a:t>: </a:t>
                </a:r>
                <a:r>
                  <a:rPr lang="en-US" sz="1400" i="1" dirty="0"/>
                  <a:t>learning rate which decrease with time</a:t>
                </a:r>
                <a:endParaRPr lang="en-US" sz="1400" i="1" baseline="-25000" dirty="0"/>
              </a:p>
              <a:p>
                <a:r>
                  <a:rPr lang="en-US" sz="1400" i="1" dirty="0"/>
                  <a:t>t: current time-step (iteration of the loop)</a:t>
                </a:r>
                <a:endParaRPr lang="it-IT" sz="1400" dirty="0"/>
              </a:p>
            </p:txBody>
          </p:sp>
        </mc:Choice>
        <mc:Fallback xmlns="">
          <p:sp>
            <p:nvSpPr>
              <p:cNvPr id="15" name="TextBox 14">
                <a:extLst>
                  <a:ext uri="{FF2B5EF4-FFF2-40B4-BE49-F238E27FC236}">
                    <a16:creationId xmlns:a16="http://schemas.microsoft.com/office/drawing/2014/main" id="{838D9A4D-CF89-6706-C861-95F97B99BEE4}"/>
                  </a:ext>
                </a:extLst>
              </p:cNvPr>
              <p:cNvSpPr txBox="1">
                <a:spLocks noRot="1" noChangeAspect="1" noMove="1" noResize="1" noEditPoints="1" noAdjustHandles="1" noChangeArrowheads="1" noChangeShapeType="1" noTextEdit="1"/>
              </p:cNvSpPr>
              <p:nvPr/>
            </p:nvSpPr>
            <p:spPr>
              <a:xfrm>
                <a:off x="933450" y="4058373"/>
                <a:ext cx="4086332" cy="913007"/>
              </a:xfrm>
              <a:prstGeom prst="rect">
                <a:avLst/>
              </a:prstGeom>
              <a:blipFill>
                <a:blip r:embed="rId4"/>
                <a:stretch>
                  <a:fillRect l="-889" b="-3871"/>
                </a:stretch>
              </a:blipFill>
              <a:ln w="28575">
                <a:solidFill>
                  <a:schemeClr val="accent2"/>
                </a:solidFill>
              </a:ln>
            </p:spPr>
            <p:txBody>
              <a:bodyPr/>
              <a:lstStyle/>
              <a:p>
                <a:r>
                  <a:rPr lang="it-IT">
                    <a:noFill/>
                  </a:rPr>
                  <a:t> </a:t>
                </a:r>
              </a:p>
            </p:txBody>
          </p:sp>
        </mc:Fallback>
      </mc:AlternateContent>
      <p:sp>
        <p:nvSpPr>
          <p:cNvPr id="26" name="TextBox 25">
            <a:extLst>
              <a:ext uri="{FF2B5EF4-FFF2-40B4-BE49-F238E27FC236}">
                <a16:creationId xmlns:a16="http://schemas.microsoft.com/office/drawing/2014/main" id="{A0780A97-D4A7-38BE-5CAC-799DD3FF07A2}"/>
              </a:ext>
            </a:extLst>
          </p:cNvPr>
          <p:cNvSpPr txBox="1"/>
          <p:nvPr/>
        </p:nvSpPr>
        <p:spPr>
          <a:xfrm>
            <a:off x="188595" y="3316974"/>
            <a:ext cx="4311627" cy="677108"/>
          </a:xfrm>
          <a:prstGeom prst="rect">
            <a:avLst/>
          </a:prstGeom>
          <a:noFill/>
        </p:spPr>
        <p:txBody>
          <a:bodyPr wrap="square" rtlCol="0">
            <a:spAutoFit/>
          </a:bodyPr>
          <a:lstStyle/>
          <a:p>
            <a:r>
              <a:rPr lang="it-IT" sz="1400" b="1" dirty="0">
                <a:solidFill>
                  <a:srgbClr val="2F3342"/>
                </a:solidFill>
              </a:rPr>
              <a:t>Decay of learning rate:</a:t>
            </a:r>
          </a:p>
          <a:p>
            <a:r>
              <a:rPr lang="en-US" sz="1200" i="1" dirty="0">
                <a:solidFill>
                  <a:srgbClr val="2F3342"/>
                </a:solidFill>
              </a:rPr>
              <a:t>is the same as the exponential decay function described previously except this time, we’re using it to decay the learning rate.</a:t>
            </a:r>
            <a:endParaRPr lang="it-IT" sz="1200" i="1" dirty="0">
              <a:solidFill>
                <a:srgbClr val="2F3342"/>
              </a:solidFill>
            </a:endParaRPr>
          </a:p>
        </p:txBody>
      </p:sp>
      <p:pic>
        <p:nvPicPr>
          <p:cNvPr id="29" name="Graphic 28" descr="Brain in head with solid fill">
            <a:extLst>
              <a:ext uri="{FF2B5EF4-FFF2-40B4-BE49-F238E27FC236}">
                <a16:creationId xmlns:a16="http://schemas.microsoft.com/office/drawing/2014/main" id="{86541A34-76C0-F000-99C6-5CFA5DD29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0292" y="1825369"/>
            <a:ext cx="457200" cy="457200"/>
          </a:xfrm>
          <a:prstGeom prst="rect">
            <a:avLst/>
          </a:prstGeom>
        </p:spPr>
      </p:pic>
      <p:pic>
        <p:nvPicPr>
          <p:cNvPr id="30" name="Graphic 29" descr="Brain in head with solid fill">
            <a:extLst>
              <a:ext uri="{FF2B5EF4-FFF2-40B4-BE49-F238E27FC236}">
                <a16:creationId xmlns:a16="http://schemas.microsoft.com/office/drawing/2014/main" id="{B8F01D0D-159E-6689-0449-4A77DCF191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9849" y="5158781"/>
            <a:ext cx="297726" cy="297726"/>
          </a:xfrm>
          <a:prstGeom prst="rect">
            <a:avLst/>
          </a:prstGeom>
        </p:spPr>
      </p:pic>
      <p:pic>
        <p:nvPicPr>
          <p:cNvPr id="32" name="Picture 31">
            <a:extLst>
              <a:ext uri="{FF2B5EF4-FFF2-40B4-BE49-F238E27FC236}">
                <a16:creationId xmlns:a16="http://schemas.microsoft.com/office/drawing/2014/main" id="{B28ACCF6-3881-6AE4-C45B-BE8B865FD713}"/>
              </a:ext>
            </a:extLst>
          </p:cNvPr>
          <p:cNvPicPr>
            <a:picLocks noChangeAspect="1"/>
          </p:cNvPicPr>
          <p:nvPr/>
        </p:nvPicPr>
        <p:blipFill>
          <a:blip r:embed="rId7"/>
          <a:stretch>
            <a:fillRect/>
          </a:stretch>
        </p:blipFill>
        <p:spPr>
          <a:xfrm>
            <a:off x="2548019" y="6015046"/>
            <a:ext cx="1223030" cy="818765"/>
          </a:xfrm>
          <a:prstGeom prst="rect">
            <a:avLst/>
          </a:prstGeom>
        </p:spPr>
      </p:pic>
      <p:cxnSp>
        <p:nvCxnSpPr>
          <p:cNvPr id="33" name="Connector: Curved 32">
            <a:extLst>
              <a:ext uri="{FF2B5EF4-FFF2-40B4-BE49-F238E27FC236}">
                <a16:creationId xmlns:a16="http://schemas.microsoft.com/office/drawing/2014/main" id="{59D78B65-4050-E012-768A-865B6CDCA72C}"/>
              </a:ext>
            </a:extLst>
          </p:cNvPr>
          <p:cNvCxnSpPr>
            <a:cxnSpLocks/>
            <a:stCxn id="15" idx="3"/>
          </p:cNvCxnSpPr>
          <p:nvPr/>
        </p:nvCxnSpPr>
        <p:spPr>
          <a:xfrm flipV="1">
            <a:off x="5019782" y="3847556"/>
            <a:ext cx="1647718" cy="667321"/>
          </a:xfrm>
          <a:prstGeom prst="curvedConnector3">
            <a:avLst>
              <a:gd name="adj1" fmla="val 50000"/>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83DDA25-4367-5FB9-0F1E-F201089D4869}"/>
                  </a:ext>
                </a:extLst>
              </p:cNvPr>
              <p:cNvSpPr txBox="1"/>
              <p:nvPr/>
            </p:nvSpPr>
            <p:spPr>
              <a:xfrm>
                <a:off x="6693295" y="3264970"/>
                <a:ext cx="4086332" cy="1292662"/>
              </a:xfrm>
              <a:prstGeom prst="rect">
                <a:avLst/>
              </a:prstGeom>
              <a:noFill/>
              <a:ln w="28575">
                <a:solidFill>
                  <a:schemeClr val="accent2"/>
                </a:solidFill>
              </a:ln>
            </p:spPr>
            <p:txBody>
              <a:bodyPr wrap="square" rtlCol="0">
                <a:spAutoFit/>
              </a:bodyPr>
              <a:lstStyle/>
              <a:p>
                <a:r>
                  <a:rPr lang="it-IT" i="1" dirty="0"/>
                  <a:t>W</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+1) =</m:t>
                    </m:r>
                  </m:oMath>
                </a14:m>
                <a:r>
                  <a:rPr lang="it-IT" dirty="0"/>
                  <a:t> </a:t>
                </a:r>
                <a:r>
                  <a:rPr lang="it-IT" i="1" dirty="0"/>
                  <a:t>W(t) + </a:t>
                </a:r>
                <a:r>
                  <a:rPr lang="el-GR" i="1" dirty="0"/>
                  <a:t>ϴ</a:t>
                </a:r>
                <a:r>
                  <a:rPr lang="it-IT" i="1" dirty="0"/>
                  <a:t>(t)L(t)( V(t)-W(t) )</a:t>
                </a:r>
                <a:endParaRPr lang="it-IT"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 </m:t>
                      </m:r>
                      <m:r>
                        <a:rPr lang="it-IT" b="0" i="1" smtClean="0">
                          <a:latin typeface="Cambria Math" panose="02040503050406030204" pitchFamily="18" charset="0"/>
                        </a:rPr>
                        <m:t>𝑡</m:t>
                      </m:r>
                      <m:r>
                        <a:rPr lang="it-IT" b="0" i="1" smtClean="0">
                          <a:latin typeface="Cambria Math" panose="02040503050406030204" pitchFamily="18" charset="0"/>
                        </a:rPr>
                        <m:t>=1,2,3…</m:t>
                      </m:r>
                    </m:oMath>
                  </m:oMathPara>
                </a14:m>
                <a:endParaRPr lang="it-IT" b="0" i="1" dirty="0"/>
              </a:p>
              <a:p>
                <a:r>
                  <a:rPr lang="it-IT" sz="1400" i="1" dirty="0"/>
                  <a:t>L</a:t>
                </a:r>
                <a:r>
                  <a:rPr lang="it-IT" sz="1400" i="1" baseline="-25000" dirty="0"/>
                  <a:t> </a:t>
                </a:r>
                <a:r>
                  <a:rPr lang="it-IT" sz="1400" i="1" dirty="0"/>
                  <a:t>: </a:t>
                </a:r>
                <a:r>
                  <a:rPr lang="en-US" sz="1400" i="1" dirty="0"/>
                  <a:t>learning rate which decrease with time</a:t>
                </a:r>
                <a:endParaRPr lang="en-US" sz="1400" i="1" baseline="-25000" dirty="0"/>
              </a:p>
              <a:p>
                <a:r>
                  <a:rPr lang="el-GR" sz="1400" i="1" dirty="0"/>
                  <a:t>ϴ</a:t>
                </a:r>
                <a:r>
                  <a:rPr lang="it-IT" sz="1400" i="1" dirty="0"/>
                  <a:t>: </a:t>
                </a:r>
                <a:r>
                  <a:rPr lang="en-US" sz="1400" i="1" dirty="0"/>
                  <a:t>amount of influence a node's distance from the BMU has on its learning</a:t>
                </a:r>
                <a:endParaRPr lang="it-IT" sz="1400" dirty="0"/>
              </a:p>
            </p:txBody>
          </p:sp>
        </mc:Choice>
        <mc:Fallback xmlns="">
          <p:sp>
            <p:nvSpPr>
              <p:cNvPr id="37" name="TextBox 36">
                <a:extLst>
                  <a:ext uri="{FF2B5EF4-FFF2-40B4-BE49-F238E27FC236}">
                    <a16:creationId xmlns:a16="http://schemas.microsoft.com/office/drawing/2014/main" id="{883DDA25-4367-5FB9-0F1E-F201089D4869}"/>
                  </a:ext>
                </a:extLst>
              </p:cNvPr>
              <p:cNvSpPr txBox="1">
                <a:spLocks noRot="1" noChangeAspect="1" noMove="1" noResize="1" noEditPoints="1" noAdjustHandles="1" noChangeArrowheads="1" noChangeShapeType="1" noTextEdit="1"/>
              </p:cNvSpPr>
              <p:nvPr/>
            </p:nvSpPr>
            <p:spPr>
              <a:xfrm>
                <a:off x="6693295" y="3264970"/>
                <a:ext cx="4086332" cy="1292662"/>
              </a:xfrm>
              <a:prstGeom prst="rect">
                <a:avLst/>
              </a:prstGeom>
              <a:blipFill>
                <a:blip r:embed="rId8"/>
                <a:stretch>
                  <a:fillRect l="-1037" t="-1843" b="-2304"/>
                </a:stretch>
              </a:blipFill>
              <a:ln w="28575">
                <a:solidFill>
                  <a:schemeClr val="accent2"/>
                </a:solidFill>
              </a:ln>
            </p:spPr>
            <p:txBody>
              <a:bodyPr/>
              <a:lstStyle/>
              <a:p>
                <a:r>
                  <a:rPr lang="it-IT">
                    <a:noFill/>
                  </a:rPr>
                  <a:t> </a:t>
                </a:r>
              </a:p>
            </p:txBody>
          </p:sp>
        </mc:Fallback>
      </mc:AlternateContent>
      <p:sp>
        <p:nvSpPr>
          <p:cNvPr id="38" name="Oval 37">
            <a:extLst>
              <a:ext uri="{FF2B5EF4-FFF2-40B4-BE49-F238E27FC236}">
                <a16:creationId xmlns:a16="http://schemas.microsoft.com/office/drawing/2014/main" id="{3F14D36C-DE1D-7E27-1986-DAA81C8DF65F}"/>
              </a:ext>
            </a:extLst>
          </p:cNvPr>
          <p:cNvSpPr/>
          <p:nvPr/>
        </p:nvSpPr>
        <p:spPr>
          <a:xfrm>
            <a:off x="6766451" y="4063725"/>
            <a:ext cx="133592" cy="234981"/>
          </a:xfrm>
          <a:prstGeom prst="ellipse">
            <a:avLst/>
          </a:prstGeom>
          <a:noFill/>
          <a:ln w="9525">
            <a:solidFill>
              <a:srgbClr val="A53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9" name="Connector: Curved 38">
            <a:extLst>
              <a:ext uri="{FF2B5EF4-FFF2-40B4-BE49-F238E27FC236}">
                <a16:creationId xmlns:a16="http://schemas.microsoft.com/office/drawing/2014/main" id="{BF5929A9-6CFA-2F91-A2EB-2C479200093C}"/>
              </a:ext>
            </a:extLst>
          </p:cNvPr>
          <p:cNvCxnSpPr>
            <a:cxnSpLocks/>
            <a:stCxn id="38" idx="2"/>
            <a:endCxn id="40" idx="1"/>
          </p:cNvCxnSpPr>
          <p:nvPr/>
        </p:nvCxnSpPr>
        <p:spPr>
          <a:xfrm rot="10800000" flipH="1" flipV="1">
            <a:off x="6766450" y="4181216"/>
            <a:ext cx="1109565" cy="1319098"/>
          </a:xfrm>
          <a:prstGeom prst="curvedConnector3">
            <a:avLst>
              <a:gd name="adj1" fmla="val -20603"/>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84FD6C-1F98-11BF-04F0-72593DA915CF}"/>
                  </a:ext>
                </a:extLst>
              </p:cNvPr>
              <p:cNvSpPr txBox="1"/>
              <p:nvPr/>
            </p:nvSpPr>
            <p:spPr>
              <a:xfrm>
                <a:off x="7876016" y="5017008"/>
                <a:ext cx="4086332" cy="966611"/>
              </a:xfrm>
              <a:prstGeom prst="rect">
                <a:avLst/>
              </a:prstGeom>
              <a:noFill/>
              <a:ln w="28575">
                <a:solidFill>
                  <a:schemeClr val="accent2"/>
                </a:solidFill>
              </a:ln>
            </p:spPr>
            <p:txBody>
              <a:bodyPr wrap="square" rtlCol="0">
                <a:spAutoFit/>
              </a:bodyPr>
              <a:lstStyle/>
              <a:p>
                <a:r>
                  <a:rPr lang="el-GR" i="1" dirty="0"/>
                  <a:t>ϴ</a:t>
                </a:r>
                <a:r>
                  <a:rPr lang="it-IT" i="1" dirty="0"/>
                  <a:t>(t) </a:t>
                </a:r>
                <a14:m>
                  <m:oMath xmlns:m="http://schemas.openxmlformats.org/officeDocument/2006/math">
                    <m:r>
                      <a:rPr lang="it-IT" b="0" i="1" smtClean="0">
                        <a:latin typeface="Cambria Math" panose="02040503050406030204" pitchFamily="18" charset="0"/>
                      </a:rPr>
                      <m:t>=</m:t>
                    </m:r>
                  </m:oMath>
                </a14:m>
                <a:r>
                  <a:rPr lang="it-IT" dirty="0"/>
                  <a:t> </a:t>
                </a:r>
                <a:r>
                  <a:rPr lang="it-IT" i="1" dirty="0"/>
                  <a:t>exp</a:t>
                </a:r>
                <a14:m>
                  <m:oMath xmlns:m="http://schemas.openxmlformats.org/officeDocument/2006/math">
                    <m:d>
                      <m:dPr>
                        <m:ctrlPr>
                          <a:rPr lang="it-IT" i="1" dirty="0">
                            <a:latin typeface="Cambria Math" panose="02040503050406030204" pitchFamily="18" charset="0"/>
                          </a:rPr>
                        </m:ctrlPr>
                      </m:dPr>
                      <m:e>
                        <m:r>
                          <a:rPr lang="it-IT" i="1" dirty="0">
                            <a:latin typeface="Cambria Math" panose="02040503050406030204" pitchFamily="18" charset="0"/>
                          </a:rPr>
                          <m:t>−</m:t>
                        </m:r>
                        <m:f>
                          <m:fPr>
                            <m:ctrlPr>
                              <a:rPr lang="it-IT" i="1" dirty="0">
                                <a:latin typeface="Cambria Math" panose="02040503050406030204" pitchFamily="18" charset="0"/>
                              </a:rPr>
                            </m:ctrlPr>
                          </m:fPr>
                          <m:num>
                            <m:r>
                              <a:rPr lang="it-IT" i="1">
                                <a:latin typeface="Cambria Math" panose="02040503050406030204" pitchFamily="18" charset="0"/>
                              </a:rPr>
                              <m:t>𝑑𝑖𝑠𝑡</m:t>
                            </m:r>
                            <m:r>
                              <a:rPr lang="it-IT" i="1" baseline="30000">
                                <a:latin typeface="Cambria Math" panose="02040503050406030204" pitchFamily="18" charset="0"/>
                              </a:rPr>
                              <m:t>2</m:t>
                            </m:r>
                          </m:num>
                          <m:den>
                            <m:r>
                              <a:rPr lang="it-IT" i="1">
                                <a:latin typeface="Cambria Math" panose="02040503050406030204" pitchFamily="18" charset="0"/>
                              </a:rPr>
                              <m:t>2</m:t>
                            </m:r>
                            <m:r>
                              <m:rPr>
                                <m:sty m:val="p"/>
                              </m:rPr>
                              <a:rPr lang="el-GR" i="1">
                                <a:latin typeface="Cambria Math" panose="02040503050406030204" pitchFamily="18" charset="0"/>
                              </a:rPr>
                              <m:t>σ</m:t>
                            </m:r>
                            <m:r>
                              <a:rPr lang="it-IT" i="1" baseline="30000">
                                <a:latin typeface="Cambria Math" panose="02040503050406030204" pitchFamily="18" charset="0"/>
                              </a:rPr>
                              <m:t>2</m:t>
                            </m:r>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den>
                        </m:f>
                      </m:e>
                    </m:d>
                    <m:r>
                      <a:rPr lang="it-IT" i="1">
                        <a:latin typeface="Cambria Math" panose="02040503050406030204" pitchFamily="18" charset="0"/>
                      </a:rPr>
                      <m:t>,  </m:t>
                    </m:r>
                    <m:r>
                      <a:rPr lang="it-IT" i="1">
                        <a:latin typeface="Cambria Math" panose="02040503050406030204" pitchFamily="18" charset="0"/>
                      </a:rPr>
                      <m:t>𝑡</m:t>
                    </m:r>
                    <m:r>
                      <a:rPr lang="it-IT" i="1">
                        <a:latin typeface="Cambria Math" panose="02040503050406030204" pitchFamily="18" charset="0"/>
                      </a:rPr>
                      <m:t>=1,2,3…</m:t>
                    </m:r>
                  </m:oMath>
                </a14:m>
                <a:endParaRPr lang="it-IT" i="1" dirty="0"/>
              </a:p>
              <a:p>
                <a:r>
                  <a:rPr lang="it-IT" sz="1400" i="1" dirty="0" err="1"/>
                  <a:t>dist</a:t>
                </a:r>
                <a:r>
                  <a:rPr lang="it-IT" sz="1400" i="1" baseline="-25000" dirty="0"/>
                  <a:t> </a:t>
                </a:r>
                <a:r>
                  <a:rPr lang="it-IT" sz="1400" i="1" dirty="0"/>
                  <a:t>: </a:t>
                </a:r>
                <a:r>
                  <a:rPr lang="en-US" sz="1400" i="1" dirty="0"/>
                  <a:t>distance a node have from the BMU</a:t>
                </a:r>
                <a:endParaRPr lang="en-US" sz="1400" i="1" baseline="-25000" dirty="0"/>
              </a:p>
              <a:p>
                <a:r>
                  <a:rPr lang="el-GR" sz="1400" i="1" dirty="0"/>
                  <a:t>σ</a:t>
                </a:r>
                <a:r>
                  <a:rPr lang="en-US" sz="1400" i="1" dirty="0"/>
                  <a:t>: is the width of the neighbourhood function </a:t>
                </a:r>
                <a:endParaRPr lang="it-IT" sz="1400" dirty="0"/>
              </a:p>
            </p:txBody>
          </p:sp>
        </mc:Choice>
        <mc:Fallback xmlns="">
          <p:sp>
            <p:nvSpPr>
              <p:cNvPr id="40" name="TextBox 39">
                <a:extLst>
                  <a:ext uri="{FF2B5EF4-FFF2-40B4-BE49-F238E27FC236}">
                    <a16:creationId xmlns:a16="http://schemas.microsoft.com/office/drawing/2014/main" id="{6384FD6C-1F98-11BF-04F0-72593DA915CF}"/>
                  </a:ext>
                </a:extLst>
              </p:cNvPr>
              <p:cNvSpPr txBox="1">
                <a:spLocks noRot="1" noChangeAspect="1" noMove="1" noResize="1" noEditPoints="1" noAdjustHandles="1" noChangeArrowheads="1" noChangeShapeType="1" noTextEdit="1"/>
              </p:cNvSpPr>
              <p:nvPr/>
            </p:nvSpPr>
            <p:spPr>
              <a:xfrm>
                <a:off x="7876016" y="5017008"/>
                <a:ext cx="4086332" cy="966611"/>
              </a:xfrm>
              <a:prstGeom prst="rect">
                <a:avLst/>
              </a:prstGeom>
              <a:blipFill>
                <a:blip r:embed="rId9"/>
                <a:stretch>
                  <a:fillRect l="-1037" b="-3049"/>
                </a:stretch>
              </a:blipFill>
              <a:ln w="28575">
                <a:solidFill>
                  <a:schemeClr val="accent2"/>
                </a:solidFill>
              </a:ln>
            </p:spPr>
            <p:txBody>
              <a:bodyPr/>
              <a:lstStyle/>
              <a:p>
                <a:r>
                  <a:rPr lang="it-IT">
                    <a:noFill/>
                  </a:rPr>
                  <a:t> </a:t>
                </a:r>
              </a:p>
            </p:txBody>
          </p:sp>
        </mc:Fallback>
      </mc:AlternateContent>
      <p:grpSp>
        <p:nvGrpSpPr>
          <p:cNvPr id="7171" name="Group 7170">
            <a:extLst>
              <a:ext uri="{FF2B5EF4-FFF2-40B4-BE49-F238E27FC236}">
                <a16:creationId xmlns:a16="http://schemas.microsoft.com/office/drawing/2014/main" id="{331DD9F4-6FCF-312A-1193-DB0F7CDD3313}"/>
              </a:ext>
            </a:extLst>
          </p:cNvPr>
          <p:cNvGrpSpPr/>
          <p:nvPr/>
        </p:nvGrpSpPr>
        <p:grpSpPr>
          <a:xfrm>
            <a:off x="7542097" y="6168726"/>
            <a:ext cx="4073118" cy="1107996"/>
            <a:chOff x="6219496" y="6086925"/>
            <a:chExt cx="4073118" cy="1107996"/>
          </a:xfrm>
        </p:grpSpPr>
        <p:sp>
          <p:nvSpPr>
            <p:cNvPr id="62" name="TextBox 61">
              <a:extLst>
                <a:ext uri="{FF2B5EF4-FFF2-40B4-BE49-F238E27FC236}">
                  <a16:creationId xmlns:a16="http://schemas.microsoft.com/office/drawing/2014/main" id="{C0CA267F-9349-E5FF-F0F5-8A9D6D0FEB24}"/>
                </a:ext>
              </a:extLst>
            </p:cNvPr>
            <p:cNvSpPr txBox="1"/>
            <p:nvPr/>
          </p:nvSpPr>
          <p:spPr>
            <a:xfrm>
              <a:off x="6513263" y="6086925"/>
              <a:ext cx="3779351" cy="1107996"/>
            </a:xfrm>
            <a:prstGeom prst="rect">
              <a:avLst/>
            </a:prstGeom>
            <a:noFill/>
          </p:spPr>
          <p:txBody>
            <a:bodyPr wrap="square" rtlCol="0">
              <a:spAutoFit/>
            </a:bodyPr>
            <a:lstStyle/>
            <a:p>
              <a:pPr algn="l"/>
              <a:r>
                <a:rPr lang="en-US" sz="1200" b="1" i="0" dirty="0">
                  <a:solidFill>
                    <a:srgbClr val="E99757"/>
                  </a:solidFill>
                  <a:effectLst/>
                  <a:latin typeface="Arial" panose="020B0604020202020204" pitchFamily="34" charset="0"/>
                </a:rPr>
                <a:t>you may like to experiment with different decay functions for the learning rate, neighbourhood radius and neighbourhood influence</a:t>
              </a:r>
            </a:p>
            <a:p>
              <a:br>
                <a:rPr lang="en-US" sz="1200" dirty="0"/>
              </a:br>
              <a:endParaRPr lang="it-IT" dirty="0"/>
            </a:p>
          </p:txBody>
        </p:sp>
        <p:pic>
          <p:nvPicPr>
            <p:cNvPr id="7169" name="Graphic 7168">
              <a:extLst>
                <a:ext uri="{FF2B5EF4-FFF2-40B4-BE49-F238E27FC236}">
                  <a16:creationId xmlns:a16="http://schemas.microsoft.com/office/drawing/2014/main" id="{AA5C4818-4B85-3CCA-EA4D-D0DB5DFBCC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9496" y="6247394"/>
              <a:ext cx="283366" cy="283366"/>
            </a:xfrm>
            <a:prstGeom prst="rect">
              <a:avLst/>
            </a:prstGeom>
          </p:spPr>
        </p:pic>
      </p:grpSp>
    </p:spTree>
    <p:extLst>
      <p:ext uri="{BB962C8B-B14F-4D97-AF65-F5344CB8AC3E}">
        <p14:creationId xmlns:p14="http://schemas.microsoft.com/office/powerpoint/2010/main" val="3855741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12</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CONCLUSIONS</a:t>
            </a:r>
          </a:p>
        </p:txBody>
      </p:sp>
      <p:sp>
        <p:nvSpPr>
          <p:cNvPr id="5" name="TextBox 4">
            <a:extLst>
              <a:ext uri="{FF2B5EF4-FFF2-40B4-BE49-F238E27FC236}">
                <a16:creationId xmlns:a16="http://schemas.microsoft.com/office/drawing/2014/main" id="{125C910B-693C-1BCE-1F9F-388D700B7C05}"/>
              </a:ext>
            </a:extLst>
          </p:cNvPr>
          <p:cNvSpPr txBox="1"/>
          <p:nvPr/>
        </p:nvSpPr>
        <p:spPr>
          <a:xfrm>
            <a:off x="676453" y="1116963"/>
            <a:ext cx="4737421" cy="923330"/>
          </a:xfrm>
          <a:prstGeom prst="rect">
            <a:avLst/>
          </a:prstGeom>
          <a:noFill/>
        </p:spPr>
        <p:txBody>
          <a:bodyPr wrap="square" rtlCol="0">
            <a:spAutoFit/>
          </a:bodyPr>
          <a:lstStyle/>
          <a:p>
            <a:r>
              <a:rPr lang="en-US" dirty="0">
                <a:solidFill>
                  <a:schemeClr val="tx2">
                    <a:lumMod val="75000"/>
                  </a:schemeClr>
                </a:solidFill>
              </a:rPr>
              <a:t>SOMs are commonly used as visualization aids. They can make it easy for us humans to see relationships between vast amounts of data. </a:t>
            </a:r>
            <a:endParaRPr lang="it-IT" dirty="0">
              <a:solidFill>
                <a:schemeClr val="tx2">
                  <a:lumMod val="75000"/>
                </a:schemeClr>
              </a:solidFill>
            </a:endParaRPr>
          </a:p>
        </p:txBody>
      </p:sp>
      <p:pic>
        <p:nvPicPr>
          <p:cNvPr id="7170" name="Picture 2" descr="[video-to-gif output image]">
            <a:extLst>
              <a:ext uri="{FF2B5EF4-FFF2-40B4-BE49-F238E27FC236}">
                <a16:creationId xmlns:a16="http://schemas.microsoft.com/office/drawing/2014/main" id="{8341C2AE-6396-D719-A509-F0E72ECFE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60" y="2431710"/>
            <a:ext cx="5102206" cy="349501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E7667FA-5EAE-B476-44EA-C03A5758B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585" y="1757702"/>
            <a:ext cx="4282538" cy="251813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42B00739-BD45-8622-68E8-C6D53FF074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937" y="4275835"/>
            <a:ext cx="4287059" cy="237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663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0A06D823-9A4F-49C7-B9F0-68B352185FE3}"/>
              </a:ext>
            </a:extLst>
          </p:cNvPr>
          <p:cNvCxnSpPr/>
          <p:nvPr/>
        </p:nvCxnSpPr>
        <p:spPr>
          <a:xfrm flipH="1">
            <a:off x="4391025" y="0"/>
            <a:ext cx="1441236" cy="6833428"/>
          </a:xfrm>
          <a:prstGeom prst="line">
            <a:avLst/>
          </a:prstGeom>
          <a:ln w="127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66726" y="330894"/>
            <a:ext cx="3924299" cy="965036"/>
          </a:xfrm>
        </p:spPr>
        <p:txBody>
          <a:bodyPr>
            <a:noAutofit/>
          </a:bodyPr>
          <a:lstStyle/>
          <a:p>
            <a:pPr algn="ctr"/>
            <a:r>
              <a:rPr lang="en-US" sz="3200" dirty="0"/>
              <a:t>Self-organizing maps</a:t>
            </a:r>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5111643" y="330894"/>
            <a:ext cx="1150732" cy="784802"/>
          </a:xfrm>
        </p:spPr>
        <p:txBody>
          <a:bodyPr/>
          <a:lstStyle/>
          <a:p>
            <a:pPr>
              <a:spcBef>
                <a:spcPts val="0"/>
              </a:spcBef>
            </a:pPr>
            <a:r>
              <a:rPr lang="en-US" sz="1600" b="1" dirty="0"/>
              <a:t>VS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7" name="Title 2">
            <a:extLst>
              <a:ext uri="{FF2B5EF4-FFF2-40B4-BE49-F238E27FC236}">
                <a16:creationId xmlns:a16="http://schemas.microsoft.com/office/drawing/2014/main" id="{479D7302-C8A5-DBD9-932A-163F9CDC80CF}"/>
              </a:ext>
            </a:extLst>
          </p:cNvPr>
          <p:cNvSpPr txBox="1">
            <a:spLocks/>
          </p:cNvSpPr>
          <p:nvPr/>
        </p:nvSpPr>
        <p:spPr>
          <a:xfrm>
            <a:off x="6982993" y="176728"/>
            <a:ext cx="4286250" cy="1202711"/>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pPr algn="ctr"/>
            <a:r>
              <a:rPr lang="en-US" sz="3200" dirty="0"/>
              <a:t>Back-propagation neural network</a:t>
            </a:r>
          </a:p>
        </p:txBody>
      </p:sp>
      <p:sp>
        <p:nvSpPr>
          <p:cNvPr id="13" name="CasellaDiTesto 12">
            <a:extLst>
              <a:ext uri="{FF2B5EF4-FFF2-40B4-BE49-F238E27FC236}">
                <a16:creationId xmlns:a16="http://schemas.microsoft.com/office/drawing/2014/main" id="{95B5036B-20F9-0278-BD3C-AF3005B39581}"/>
              </a:ext>
            </a:extLst>
          </p:cNvPr>
          <p:cNvSpPr txBox="1"/>
          <p:nvPr/>
        </p:nvSpPr>
        <p:spPr>
          <a:xfrm>
            <a:off x="215515" y="1851097"/>
            <a:ext cx="4106227" cy="461665"/>
          </a:xfrm>
          <a:prstGeom prst="rect">
            <a:avLst/>
          </a:prstGeom>
          <a:noFill/>
        </p:spPr>
        <p:txBody>
          <a:bodyPr wrap="square">
            <a:spAutoFit/>
          </a:bodyPr>
          <a:lstStyle/>
          <a:p>
            <a:pPr marL="342900" indent="-342900">
              <a:buFont typeface="Arial" panose="020B0604020202020204" pitchFamily="34" charset="0"/>
              <a:buChar char="•"/>
            </a:pPr>
            <a:r>
              <a:rPr lang="en-US" sz="2400" spc="300" dirty="0">
                <a:solidFill>
                  <a:schemeClr val="accent1"/>
                </a:solidFill>
                <a:cs typeface="Calibri"/>
              </a:rPr>
              <a:t>Unsupervised learning</a:t>
            </a:r>
            <a:endParaRPr lang="en-US" sz="3600" spc="300" dirty="0">
              <a:solidFill>
                <a:schemeClr val="accent1"/>
              </a:solidFill>
              <a:cs typeface="Calibri"/>
            </a:endParaRPr>
          </a:p>
        </p:txBody>
      </p:sp>
      <p:sp>
        <p:nvSpPr>
          <p:cNvPr id="15" name="CasellaDiTesto 14">
            <a:extLst>
              <a:ext uri="{FF2B5EF4-FFF2-40B4-BE49-F238E27FC236}">
                <a16:creationId xmlns:a16="http://schemas.microsoft.com/office/drawing/2014/main" id="{7B515912-048B-4B89-C07D-68C0762CD992}"/>
              </a:ext>
            </a:extLst>
          </p:cNvPr>
          <p:cNvSpPr txBox="1"/>
          <p:nvPr/>
        </p:nvSpPr>
        <p:spPr>
          <a:xfrm>
            <a:off x="5717005" y="1814022"/>
            <a:ext cx="5173243" cy="461665"/>
          </a:xfrm>
          <a:prstGeom prst="rect">
            <a:avLst/>
          </a:prstGeom>
          <a:noFill/>
        </p:spPr>
        <p:txBody>
          <a:bodyPr wrap="square">
            <a:spAutoFit/>
          </a:bodyPr>
          <a:lstStyle/>
          <a:p>
            <a:pPr marL="342900" indent="-342900">
              <a:buFont typeface="Arial" panose="020B0604020202020204" pitchFamily="34" charset="0"/>
              <a:buChar char="•"/>
            </a:pPr>
            <a:r>
              <a:rPr lang="en-US" sz="2400" spc="300" dirty="0">
                <a:solidFill>
                  <a:schemeClr val="accent2"/>
                </a:solidFill>
                <a:cs typeface="Calibri"/>
              </a:rPr>
              <a:t>Supervised learning</a:t>
            </a:r>
          </a:p>
        </p:txBody>
      </p:sp>
      <p:sp>
        <p:nvSpPr>
          <p:cNvPr id="21" name="CasellaDiTesto 20">
            <a:extLst>
              <a:ext uri="{FF2B5EF4-FFF2-40B4-BE49-F238E27FC236}">
                <a16:creationId xmlns:a16="http://schemas.microsoft.com/office/drawing/2014/main" id="{EC3E8547-9133-5263-17F7-8DE7B73F9ED9}"/>
              </a:ext>
            </a:extLst>
          </p:cNvPr>
          <p:cNvSpPr txBox="1"/>
          <p:nvPr/>
        </p:nvSpPr>
        <p:spPr>
          <a:xfrm>
            <a:off x="5672436" y="5677662"/>
            <a:ext cx="6097604"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300" normalizeH="0" baseline="0" noProof="0" dirty="0">
                <a:ln>
                  <a:noFill/>
                </a:ln>
                <a:solidFill>
                  <a:srgbClr val="E99757"/>
                </a:solidFill>
                <a:effectLst/>
                <a:uLnTx/>
                <a:uFillTx/>
                <a:latin typeface="Calibri" panose="020F0502020204030204"/>
                <a:ea typeface="+mn-ea"/>
                <a:cs typeface="Calibri"/>
              </a:rPr>
              <a:t>Back-propagation</a:t>
            </a:r>
            <a:endParaRPr kumimoji="0" lang="en-US" sz="2400" b="0" i="0" u="none" strike="noStrike" kern="1200" cap="none" spc="300" normalizeH="0" baseline="0" noProof="0" dirty="0">
              <a:ln>
                <a:noFill/>
              </a:ln>
              <a:solidFill>
                <a:srgbClr val="E99757"/>
              </a:solidFill>
              <a:effectLst/>
              <a:uLnTx/>
              <a:uFillTx/>
              <a:latin typeface="Calibri" panose="020F0502020204030204"/>
              <a:ea typeface="+mn-ea"/>
              <a:cs typeface="+mn-cs"/>
            </a:endParaRPr>
          </a:p>
        </p:txBody>
      </p:sp>
      <p:sp>
        <p:nvSpPr>
          <p:cNvPr id="25" name="CasellaDiTesto 24">
            <a:extLst>
              <a:ext uri="{FF2B5EF4-FFF2-40B4-BE49-F238E27FC236}">
                <a16:creationId xmlns:a16="http://schemas.microsoft.com/office/drawing/2014/main" id="{41E0D1B4-758F-1D0F-B6E9-57BF20C088C6}"/>
              </a:ext>
            </a:extLst>
          </p:cNvPr>
          <p:cNvSpPr txBox="1"/>
          <p:nvPr/>
        </p:nvSpPr>
        <p:spPr>
          <a:xfrm>
            <a:off x="5717005" y="4157409"/>
            <a:ext cx="6097604" cy="46166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300" normalizeH="0" baseline="0" noProof="0" dirty="0">
                <a:ln>
                  <a:noFill/>
                </a:ln>
                <a:solidFill>
                  <a:srgbClr val="E99757"/>
                </a:solidFill>
                <a:effectLst/>
                <a:uLnTx/>
                <a:uFillTx/>
                <a:latin typeface="Calibri" panose="020F0502020204030204"/>
                <a:ea typeface="+mn-ea"/>
                <a:cs typeface="Calibri"/>
              </a:rPr>
              <a:t>Activation functions in neurons</a:t>
            </a:r>
          </a:p>
        </p:txBody>
      </p:sp>
      <p:sp>
        <p:nvSpPr>
          <p:cNvPr id="29" name="CasellaDiTesto 28">
            <a:extLst>
              <a:ext uri="{FF2B5EF4-FFF2-40B4-BE49-F238E27FC236}">
                <a16:creationId xmlns:a16="http://schemas.microsoft.com/office/drawing/2014/main" id="{BCE1731D-46BA-9537-6F5A-2B07B8232ADC}"/>
              </a:ext>
            </a:extLst>
          </p:cNvPr>
          <p:cNvSpPr txBox="1"/>
          <p:nvPr/>
        </p:nvSpPr>
        <p:spPr>
          <a:xfrm>
            <a:off x="5673639" y="2637564"/>
            <a:ext cx="6097604"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300" normalizeH="0" baseline="0" noProof="0" dirty="0">
                <a:ln>
                  <a:noFill/>
                </a:ln>
                <a:solidFill>
                  <a:srgbClr val="E99757"/>
                </a:solidFill>
                <a:effectLst/>
                <a:uLnTx/>
                <a:uFillTx/>
                <a:latin typeface="Calibri" panose="020F0502020204030204"/>
                <a:ea typeface="+mn-ea"/>
                <a:cs typeface="Calibri"/>
              </a:rPr>
              <a:t>Multiple layer: depending on the problem</a:t>
            </a:r>
          </a:p>
        </p:txBody>
      </p:sp>
      <p:sp>
        <p:nvSpPr>
          <p:cNvPr id="33" name="CasellaDiTesto 32">
            <a:extLst>
              <a:ext uri="{FF2B5EF4-FFF2-40B4-BE49-F238E27FC236}">
                <a16:creationId xmlns:a16="http://schemas.microsoft.com/office/drawing/2014/main" id="{73D60D1B-EC68-6387-13C6-C5DFF851BF8E}"/>
              </a:ext>
            </a:extLst>
          </p:cNvPr>
          <p:cNvSpPr txBox="1"/>
          <p:nvPr/>
        </p:nvSpPr>
        <p:spPr>
          <a:xfrm>
            <a:off x="215515" y="5677663"/>
            <a:ext cx="4175510" cy="461665"/>
          </a:xfrm>
          <a:prstGeom prst="rect">
            <a:avLst/>
          </a:prstGeom>
          <a:noFill/>
        </p:spPr>
        <p:txBody>
          <a:bodyPr wrap="square">
            <a:spAutoFit/>
          </a:bodyPr>
          <a:lstStyle/>
          <a:p>
            <a:pPr marL="342900" indent="-342900">
              <a:buFont typeface="Arial" panose="020B0604020202020204" pitchFamily="34" charset="0"/>
              <a:buChar char="•"/>
            </a:pPr>
            <a:r>
              <a:rPr kumimoji="0" lang="en-US" sz="2400" b="0" i="0" u="none" strike="noStrike" kern="1200" cap="none" spc="300" normalizeH="0" baseline="0" noProof="0" dirty="0">
                <a:ln>
                  <a:noFill/>
                </a:ln>
                <a:solidFill>
                  <a:srgbClr val="A53F52"/>
                </a:solidFill>
                <a:effectLst/>
                <a:uLnTx/>
                <a:uFillTx/>
                <a:latin typeface="Calibri" panose="020F0502020204030204"/>
                <a:ea typeface="+mn-ea"/>
                <a:cs typeface="Calibri"/>
              </a:rPr>
              <a:t>Competitive learning</a:t>
            </a:r>
            <a:endParaRPr lang="it-IT" sz="2400" dirty="0"/>
          </a:p>
        </p:txBody>
      </p:sp>
      <p:sp>
        <p:nvSpPr>
          <p:cNvPr id="37" name="CasellaDiTesto 36">
            <a:extLst>
              <a:ext uri="{FF2B5EF4-FFF2-40B4-BE49-F238E27FC236}">
                <a16:creationId xmlns:a16="http://schemas.microsoft.com/office/drawing/2014/main" id="{76D02EFE-AA89-1321-D474-29D72078C0C3}"/>
              </a:ext>
            </a:extLst>
          </p:cNvPr>
          <p:cNvSpPr txBox="1"/>
          <p:nvPr/>
        </p:nvSpPr>
        <p:spPr>
          <a:xfrm>
            <a:off x="215515" y="3875570"/>
            <a:ext cx="4541983" cy="1569660"/>
          </a:xfrm>
          <a:prstGeom prst="rect">
            <a:avLst/>
          </a:prstGeom>
          <a:noFill/>
        </p:spPr>
        <p:txBody>
          <a:bodyPr wrap="square">
            <a:spAutoFit/>
          </a:bodyPr>
          <a:lstStyle/>
          <a:p>
            <a:pPr marL="342900" indent="-342900">
              <a:buFont typeface="Arial" panose="020B0604020202020204" pitchFamily="34" charset="0"/>
              <a:buChar char="•"/>
            </a:pPr>
            <a:r>
              <a:rPr kumimoji="0" lang="en-US" sz="2400" b="0" i="0" u="none" strike="noStrike" kern="1200" cap="none" spc="300" normalizeH="0" baseline="0" noProof="0" dirty="0">
                <a:ln>
                  <a:noFill/>
                </a:ln>
                <a:solidFill>
                  <a:srgbClr val="A53F52"/>
                </a:solidFill>
                <a:effectLst/>
                <a:uLnTx/>
                <a:uFillTx/>
                <a:latin typeface="Calibri" panose="020F0502020204030204"/>
                <a:ea typeface="+mn-ea"/>
                <a:cs typeface="Calibri"/>
              </a:rPr>
              <a:t>Doesn’t have activation functions in neurons, weight are passed directly to output layer</a:t>
            </a:r>
            <a:endParaRPr lang="it-IT" sz="2400" dirty="0"/>
          </a:p>
        </p:txBody>
      </p:sp>
      <p:sp>
        <p:nvSpPr>
          <p:cNvPr id="41" name="CasellaDiTesto 40">
            <a:extLst>
              <a:ext uri="{FF2B5EF4-FFF2-40B4-BE49-F238E27FC236}">
                <a16:creationId xmlns:a16="http://schemas.microsoft.com/office/drawing/2014/main" id="{EFA5F126-6FFC-5FD1-9428-E3423997E0DA}"/>
              </a:ext>
            </a:extLst>
          </p:cNvPr>
          <p:cNvSpPr txBox="1"/>
          <p:nvPr/>
        </p:nvSpPr>
        <p:spPr>
          <a:xfrm>
            <a:off x="215515" y="2627590"/>
            <a:ext cx="4959958" cy="83099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300" normalizeH="0" baseline="0" noProof="0" dirty="0">
                <a:ln>
                  <a:noFill/>
                </a:ln>
                <a:solidFill>
                  <a:srgbClr val="A53F52"/>
                </a:solidFill>
                <a:effectLst/>
                <a:uLnTx/>
                <a:uFillTx/>
                <a:latin typeface="Calibri" panose="020F0502020204030204"/>
                <a:ea typeface="+mn-ea"/>
                <a:cs typeface="Calibri"/>
              </a:rPr>
              <a:t>Two layers</a:t>
            </a:r>
            <a:r>
              <a:rPr lang="en-US" sz="2400" spc="300" dirty="0">
                <a:solidFill>
                  <a:srgbClr val="A53F52"/>
                </a:solidFill>
                <a:latin typeface="Calibri" panose="020F0502020204030204"/>
                <a:cs typeface="Calibri"/>
              </a:rPr>
              <a:t>:</a:t>
            </a:r>
            <a:r>
              <a:rPr kumimoji="0" lang="en-US" sz="2400" b="0" i="0" u="none" strike="noStrike" kern="1200" cap="none" spc="300" normalizeH="0" baseline="0" noProof="0" dirty="0">
                <a:ln>
                  <a:noFill/>
                </a:ln>
                <a:solidFill>
                  <a:srgbClr val="A53F52"/>
                </a:solidFill>
                <a:effectLst/>
                <a:uLnTx/>
                <a:uFillTx/>
                <a:latin typeface="Calibri" panose="020F0502020204030204"/>
                <a:ea typeface="+mn-ea"/>
                <a:cs typeface="Calibr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300" normalizeH="0" baseline="0" noProof="0" dirty="0">
                <a:ln>
                  <a:noFill/>
                </a:ln>
                <a:solidFill>
                  <a:srgbClr val="A53F52"/>
                </a:solidFill>
                <a:effectLst/>
                <a:uLnTx/>
                <a:uFillTx/>
                <a:latin typeface="Calibri" panose="020F0502020204030204"/>
                <a:ea typeface="+mn-ea"/>
                <a:cs typeface="Calibri"/>
              </a:rPr>
              <a:t>input layer &amp; output layer</a:t>
            </a:r>
          </a:p>
        </p:txBody>
      </p:sp>
    </p:spTree>
    <p:extLst>
      <p:ext uri="{BB962C8B-B14F-4D97-AF65-F5344CB8AC3E}">
        <p14:creationId xmlns:p14="http://schemas.microsoft.com/office/powerpoint/2010/main" val="1009235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47711" y="3063240"/>
            <a:ext cx="731520" cy="73152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09021" y="3063239"/>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3081137" y="3867381"/>
            <a:ext cx="3064668" cy="518795"/>
          </a:xfrm>
        </p:spPr>
        <p:txBody>
          <a:bodyPr/>
          <a:lstStyle/>
          <a:p>
            <a:r>
              <a:rPr lang="en-US" dirty="0"/>
              <a:t>SAMUELE PADULA</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6145805" y="4002481"/>
            <a:ext cx="3064668" cy="518795"/>
          </a:xfrm>
        </p:spPr>
        <p:txBody>
          <a:bodyPr>
            <a:normAutofit fontScale="62500" lnSpcReduction="20000"/>
          </a:bodyPr>
          <a:lstStyle/>
          <a:p>
            <a:r>
              <a:rPr lang="en-US" dirty="0"/>
              <a:t>s.padula2@studenti.unipi.it</a:t>
            </a:r>
          </a:p>
        </p:txBody>
      </p:sp>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16667" r="16667"/>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vert="horz" lIns="91440" tIns="45720" rIns="91440" bIns="45720" rtlCol="0" anchor="t">
            <a:noAutofit/>
          </a:bodyPr>
          <a:lstStyle/>
          <a:p>
            <a:r>
              <a:rPr lang="en-US" dirty="0"/>
              <a:t>INTRODUCTION</a:t>
            </a:r>
          </a:p>
          <a:p>
            <a:r>
              <a:rPr lang="en-US" dirty="0">
                <a:cs typeface="Calibri"/>
              </a:rPr>
              <a:t>WHAT ARE SOMs?</a:t>
            </a:r>
          </a:p>
          <a:p>
            <a:r>
              <a:rPr lang="en-US" dirty="0">
                <a:cs typeface="Calibri"/>
              </a:rPr>
              <a:t>SOMs vs BACK PROPAGATION </a:t>
            </a:r>
          </a:p>
          <a:p>
            <a:r>
              <a:rPr lang="en-US" dirty="0"/>
              <a:t>CLOSING</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540603" y="365564"/>
            <a:ext cx="3847667" cy="634142"/>
          </a:xfrm>
        </p:spPr>
        <p:txBody>
          <a:bodyPr>
            <a:noAutofit/>
          </a:bodyPr>
          <a:lstStyle/>
          <a:p>
            <a:r>
              <a:rPr lang="en-US" sz="3200" dirty="0"/>
              <a:t>WHAT ARE SOM</a:t>
            </a:r>
            <a:r>
              <a:rPr lang="en-US" sz="3200" cap="none" dirty="0"/>
              <a:t>s</a:t>
            </a:r>
            <a:r>
              <a:rPr lang="en-US" sz="3200" dirty="0"/>
              <a:t>?</a:t>
            </a:r>
          </a:p>
        </p:txBody>
      </p:sp>
      <p:pic>
        <p:nvPicPr>
          <p:cNvPr id="8" name="Picture Placeholder 7" descr="A drawing of a heart&#10;&#10;Description automatically generated with low confidenc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a:blip r:embed="rId2"/>
          <a:srcRect l="20506" r="20506"/>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97818" y="1023292"/>
            <a:ext cx="4333236" cy="74941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INTRO</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3</a:t>
            </a:fld>
            <a:endParaRPr lang="en-US" dirty="0"/>
          </a:p>
        </p:txBody>
      </p:sp>
      <p:graphicFrame>
        <p:nvGraphicFramePr>
          <p:cNvPr id="11" name="TextBox 8">
            <a:extLst>
              <a:ext uri="{FF2B5EF4-FFF2-40B4-BE49-F238E27FC236}">
                <a16:creationId xmlns:a16="http://schemas.microsoft.com/office/drawing/2014/main" id="{6628DE7B-897E-2509-FC1E-3FE7C17D9B0C}"/>
              </a:ext>
            </a:extLst>
          </p:cNvPr>
          <p:cNvGraphicFramePr/>
          <p:nvPr>
            <p:extLst>
              <p:ext uri="{D42A27DB-BD31-4B8C-83A1-F6EECF244321}">
                <p14:modId xmlns:p14="http://schemas.microsoft.com/office/powerpoint/2010/main" val="1663862475"/>
              </p:ext>
            </p:extLst>
          </p:nvPr>
        </p:nvGraphicFramePr>
        <p:xfrm>
          <a:off x="5494945" y="1397999"/>
          <a:ext cx="5938982"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1032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540603" y="365564"/>
            <a:ext cx="3847667" cy="634142"/>
          </a:xfrm>
        </p:spPr>
        <p:txBody>
          <a:bodyPr>
            <a:noAutofit/>
          </a:bodyPr>
          <a:lstStyle/>
          <a:p>
            <a:r>
              <a:rPr lang="en-US" sz="3200" dirty="0"/>
              <a:t>WHAT ARE SOM</a:t>
            </a:r>
            <a:r>
              <a:rPr lang="en-US" sz="3200" cap="none" dirty="0"/>
              <a:t>s</a:t>
            </a:r>
            <a:r>
              <a:rPr lang="en-US" sz="3200" dirty="0"/>
              <a:t>?</a:t>
            </a:r>
          </a:p>
        </p:txBody>
      </p:sp>
      <p:pic>
        <p:nvPicPr>
          <p:cNvPr id="8" name="Picture Placeholder 7" descr="Darts in the center of a target">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srcRect l="32422" r="1009"/>
          <a:stretch/>
        </p:blipFill>
        <p:spPr>
          <a:xfrm>
            <a:off x="0" y="-9922"/>
            <a:ext cx="6103170" cy="6876000"/>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97818" y="1034762"/>
            <a:ext cx="4333236" cy="784802"/>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GOALS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
        <p:nvSpPr>
          <p:cNvPr id="9" name="TextBox 8">
            <a:extLst>
              <a:ext uri="{FF2B5EF4-FFF2-40B4-BE49-F238E27FC236}">
                <a16:creationId xmlns:a16="http://schemas.microsoft.com/office/drawing/2014/main" id="{04516968-9E13-760F-5220-E9A3BEE5B530}"/>
              </a:ext>
            </a:extLst>
          </p:cNvPr>
          <p:cNvSpPr txBox="1"/>
          <p:nvPr/>
        </p:nvSpPr>
        <p:spPr>
          <a:xfrm>
            <a:off x="5832261" y="2739350"/>
            <a:ext cx="5938982" cy="2739211"/>
          </a:xfrm>
          <a:prstGeom prst="rect">
            <a:avLst/>
          </a:prstGeom>
          <a:noFill/>
        </p:spPr>
        <p:txBody>
          <a:bodyPr wrap="square" rtlCol="0">
            <a:spAutoFit/>
          </a:bodyPr>
          <a:lstStyle/>
          <a:p>
            <a:pPr marL="0" indent="0">
              <a:buNone/>
            </a:pPr>
            <a:r>
              <a:rPr lang="en-US" sz="2800" spc="300" dirty="0">
                <a:solidFill>
                  <a:schemeClr val="accent1"/>
                </a:solidFill>
                <a:cs typeface="Calibri"/>
              </a:rPr>
              <a:t>CLUSTERING</a:t>
            </a:r>
            <a:endParaRPr lang="en-US" sz="2800" spc="300" dirty="0">
              <a:solidFill>
                <a:schemeClr val="accent1"/>
              </a:solidFill>
            </a:endParaRPr>
          </a:p>
          <a:p>
            <a:r>
              <a:rPr lang="en-US" sz="2400" dirty="0"/>
              <a:t>allows data to be grouped based on a similarity criterion</a:t>
            </a:r>
          </a:p>
          <a:p>
            <a:endParaRPr lang="en-US" sz="2400" spc="300" dirty="0">
              <a:solidFill>
                <a:schemeClr val="accent1"/>
              </a:solidFill>
              <a:cs typeface="Calibri"/>
            </a:endParaRPr>
          </a:p>
          <a:p>
            <a:r>
              <a:rPr lang="en-US" sz="2400" spc="300" dirty="0">
                <a:solidFill>
                  <a:schemeClr val="accent2"/>
                </a:solidFill>
                <a:cs typeface="Calibri"/>
              </a:rPr>
              <a:t>PROJECTION</a:t>
            </a:r>
            <a:endParaRPr lang="en-US" sz="2400" spc="300" dirty="0">
              <a:solidFill>
                <a:schemeClr val="accent2"/>
              </a:solidFill>
            </a:endParaRPr>
          </a:p>
          <a:p>
            <a:r>
              <a:rPr lang="en-US" sz="2400" dirty="0"/>
              <a:t>describe data by reducing dimensionality i.e., use fewer variables to describe the data</a:t>
            </a:r>
            <a:endParaRPr lang="it-IT" sz="2400" dirty="0"/>
          </a:p>
        </p:txBody>
      </p:sp>
    </p:spTree>
    <p:extLst>
      <p:ext uri="{BB962C8B-B14F-4D97-AF65-F5344CB8AC3E}">
        <p14:creationId xmlns:p14="http://schemas.microsoft.com/office/powerpoint/2010/main" val="491146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559294"/>
            <a:ext cx="12191999" cy="6298279"/>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28"/>
            <a:ext cx="6096001" cy="6858000"/>
          </a:xfrm>
          <a:prstGeom prst="rect">
            <a:avLst/>
          </a:prstGeom>
          <a:gradFill>
            <a:gsLst>
              <a:gs pos="13000">
                <a:srgbClr val="000000">
                  <a:alpha val="72000"/>
                </a:srgbClr>
              </a:gs>
              <a:gs pos="99000">
                <a:schemeClr val="accent1">
                  <a:lumMod val="50000"/>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0">
                <a:schemeClr val="accent1">
                  <a:alpha val="5000"/>
                </a:schemeClr>
              </a:gs>
              <a:gs pos="68000">
                <a:schemeClr val="accent1">
                  <a:alpha val="15000"/>
                </a:schemeClr>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Placeholder 7" descr="Immagine che contiene notte, luce&#10;&#10;Descrizione generata automaticament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srcRect t="8400" b="8400"/>
          <a:stretch/>
        </p:blipFill>
        <p:spPr>
          <a:xfrm>
            <a:off x="3536365" y="4419600"/>
            <a:ext cx="5119269" cy="2387037"/>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8C2E478F-E849-4A8C-AF1F-CBCC78A7CBFA}" type="slidenum">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 Placeholder 1">
            <a:extLst>
              <a:ext uri="{FF2B5EF4-FFF2-40B4-BE49-F238E27FC236}">
                <a16:creationId xmlns:a16="http://schemas.microsoft.com/office/drawing/2014/main" id="{8AB424C4-31E2-B513-AA1D-65D05012F4A7}"/>
              </a:ext>
            </a:extLst>
          </p:cNvPr>
          <p:cNvSpPr txBox="1">
            <a:spLocks/>
          </p:cNvSpPr>
          <p:nvPr/>
        </p:nvSpPr>
        <p:spPr>
          <a:xfrm>
            <a:off x="685031" y="644338"/>
            <a:ext cx="3607314" cy="634142"/>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Bef>
                <a:spcPts val="0"/>
              </a:spcBef>
            </a:pPr>
            <a:r>
              <a:rPr lang="en-US" dirty="0"/>
              <a:t>SELF-ORGANIZING MAPs</a:t>
            </a:r>
          </a:p>
          <a:p>
            <a:pPr>
              <a:spcBef>
                <a:spcPts val="0"/>
              </a:spcBef>
            </a:pPr>
            <a:r>
              <a:rPr lang="en-US" dirty="0"/>
              <a:t>-</a:t>
            </a:r>
          </a:p>
          <a:p>
            <a:pPr>
              <a:spcBef>
                <a:spcPts val="0"/>
              </a:spcBef>
            </a:pPr>
            <a:r>
              <a:rPr lang="en-US" dirty="0"/>
              <a:t>COMPETITIVE LEARNING</a:t>
            </a:r>
          </a:p>
        </p:txBody>
      </p:sp>
      <p:sp>
        <p:nvSpPr>
          <p:cNvPr id="12" name="Title 2">
            <a:extLst>
              <a:ext uri="{FF2B5EF4-FFF2-40B4-BE49-F238E27FC236}">
                <a16:creationId xmlns:a16="http://schemas.microsoft.com/office/drawing/2014/main" id="{A2D5A353-6D92-C5DA-36C2-08E9B3564B4E}"/>
              </a:ext>
            </a:extLst>
          </p:cNvPr>
          <p:cNvSpPr txBox="1">
            <a:spLocks/>
          </p:cNvSpPr>
          <p:nvPr/>
        </p:nvSpPr>
        <p:spPr>
          <a:xfrm>
            <a:off x="685031" y="85132"/>
            <a:ext cx="3847667" cy="49022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200" dirty="0">
                <a:solidFill>
                  <a:srgbClr val="FFFFFF"/>
                </a:solidFill>
              </a:rPr>
              <a:t>WHAT ARE SOMs?</a:t>
            </a:r>
          </a:p>
        </p:txBody>
      </p:sp>
      <p:sp>
        <p:nvSpPr>
          <p:cNvPr id="16" name="CasellaDiTesto 15">
            <a:extLst>
              <a:ext uri="{FF2B5EF4-FFF2-40B4-BE49-F238E27FC236}">
                <a16:creationId xmlns:a16="http://schemas.microsoft.com/office/drawing/2014/main" id="{E7BD1DE2-5835-FDF1-1330-72398E834E01}"/>
              </a:ext>
            </a:extLst>
          </p:cNvPr>
          <p:cNvSpPr txBox="1"/>
          <p:nvPr/>
        </p:nvSpPr>
        <p:spPr>
          <a:xfrm>
            <a:off x="428691" y="4281632"/>
            <a:ext cx="3219622" cy="2708434"/>
          </a:xfrm>
          <a:prstGeom prst="rect">
            <a:avLst/>
          </a:prstGeom>
          <a:noFill/>
        </p:spPr>
        <p:txBody>
          <a:bodyPr wrap="square">
            <a:spAutoFit/>
          </a:bodyPr>
          <a:lstStyle/>
          <a:p>
            <a:pPr algn="ctr"/>
            <a:r>
              <a:rPr lang="en-US" sz="1600" dirty="0">
                <a:solidFill>
                  <a:srgbClr val="FFFFFF"/>
                </a:solidFill>
              </a:rPr>
              <a:t>1. Competition</a:t>
            </a:r>
            <a:br>
              <a:rPr lang="en-US" sz="1100" dirty="0">
                <a:solidFill>
                  <a:srgbClr val="FFFFFF"/>
                </a:solidFill>
              </a:rPr>
            </a:br>
            <a:br>
              <a:rPr lang="en-US" sz="1100" dirty="0">
                <a:solidFill>
                  <a:srgbClr val="FFFFFF"/>
                </a:solidFill>
              </a:rPr>
            </a:br>
            <a:r>
              <a:rPr lang="en-US" sz="1200" b="0" i="0" dirty="0">
                <a:solidFill>
                  <a:schemeClr val="accent2">
                    <a:lumMod val="20000"/>
                    <a:lumOff val="80000"/>
                  </a:schemeClr>
                </a:solidFill>
                <a:effectLst/>
                <a:latin typeface="+mj-lt"/>
              </a:rPr>
              <a:t>Each neuron in a SOM is assigned a weight vector with the same dimensionality as the input space.</a:t>
            </a:r>
          </a:p>
          <a:p>
            <a:pPr algn="l"/>
            <a:r>
              <a:rPr lang="en-US" sz="1200" b="0" i="0" dirty="0">
                <a:solidFill>
                  <a:schemeClr val="accent2">
                    <a:lumMod val="20000"/>
                    <a:lumOff val="80000"/>
                  </a:schemeClr>
                </a:solidFill>
                <a:effectLst/>
                <a:latin typeface="+mj-lt"/>
              </a:rPr>
              <a:t>In the example below, in each neuron of the output layer we will have a vector with dimension </a:t>
            </a:r>
            <a:r>
              <a:rPr lang="en-US" sz="1200" b="1" i="0" dirty="0">
                <a:solidFill>
                  <a:schemeClr val="accent2">
                    <a:lumMod val="20000"/>
                    <a:lumOff val="80000"/>
                  </a:schemeClr>
                </a:solidFill>
                <a:effectLst/>
                <a:latin typeface="+mj-lt"/>
              </a:rPr>
              <a:t>n</a:t>
            </a:r>
            <a:r>
              <a:rPr lang="en-US" sz="1200" b="0" i="0" dirty="0">
                <a:solidFill>
                  <a:schemeClr val="accent2">
                    <a:lumMod val="20000"/>
                    <a:lumOff val="80000"/>
                  </a:schemeClr>
                </a:solidFill>
                <a:effectLst/>
                <a:latin typeface="+mj-lt"/>
              </a:rPr>
              <a:t>. We compute distance between each neuron (neuron from the output layer) and the input data, and the neuron with the lowest distance will be the winner of the competition.</a:t>
            </a:r>
          </a:p>
          <a:p>
            <a:pPr algn="l"/>
            <a:endParaRPr lang="en-US" sz="1200" b="0" i="0" dirty="0">
              <a:solidFill>
                <a:schemeClr val="accent2">
                  <a:lumMod val="20000"/>
                  <a:lumOff val="80000"/>
                </a:schemeClr>
              </a:solidFill>
              <a:effectLst/>
              <a:latin typeface="+mj-lt"/>
            </a:endParaRPr>
          </a:p>
          <a:p>
            <a:pPr algn="l"/>
            <a:r>
              <a:rPr lang="en-US" sz="1200" b="0" i="1" dirty="0">
                <a:solidFill>
                  <a:schemeClr val="accent2">
                    <a:lumMod val="20000"/>
                    <a:lumOff val="80000"/>
                  </a:schemeClr>
                </a:solidFill>
                <a:effectLst/>
                <a:latin typeface="+mj-lt"/>
              </a:rPr>
              <a:t>The Euclidean metric is commonly used to measure distance.</a:t>
            </a:r>
          </a:p>
          <a:p>
            <a:endParaRPr lang="en-US" sz="1100" dirty="0">
              <a:solidFill>
                <a:srgbClr val="FFFFFF"/>
              </a:solidFill>
            </a:endParaRPr>
          </a:p>
        </p:txBody>
      </p:sp>
      <p:sp>
        <p:nvSpPr>
          <p:cNvPr id="17" name="CasellaDiTesto 16">
            <a:extLst>
              <a:ext uri="{FF2B5EF4-FFF2-40B4-BE49-F238E27FC236}">
                <a16:creationId xmlns:a16="http://schemas.microsoft.com/office/drawing/2014/main" id="{16B37612-568B-03E7-51E6-65789578988B}"/>
              </a:ext>
            </a:extLst>
          </p:cNvPr>
          <p:cNvSpPr txBox="1"/>
          <p:nvPr/>
        </p:nvSpPr>
        <p:spPr>
          <a:xfrm>
            <a:off x="8655634" y="4221314"/>
            <a:ext cx="3447288" cy="1877437"/>
          </a:xfrm>
          <a:prstGeom prst="rect">
            <a:avLst/>
          </a:prstGeom>
          <a:noFill/>
        </p:spPr>
        <p:txBody>
          <a:bodyPr wrap="square">
            <a:spAutoFit/>
          </a:bodyPr>
          <a:lstStyle/>
          <a:p>
            <a:pPr algn="ctr"/>
            <a:r>
              <a:rPr lang="en-US" sz="1600" dirty="0">
                <a:solidFill>
                  <a:srgbClr val="FFFFFF"/>
                </a:solidFill>
              </a:rPr>
              <a:t>3. Adaptation</a:t>
            </a:r>
          </a:p>
          <a:p>
            <a:pPr algn="ctr"/>
            <a:endParaRPr lang="en-US" sz="1600" dirty="0">
              <a:solidFill>
                <a:srgbClr val="FFFFFF"/>
              </a:solidFill>
            </a:endParaRPr>
          </a:p>
          <a:p>
            <a:r>
              <a:rPr lang="en-US" sz="1400" dirty="0">
                <a:solidFill>
                  <a:schemeClr val="accent2">
                    <a:lumMod val="20000"/>
                    <a:lumOff val="80000"/>
                  </a:schemeClr>
                </a:solidFill>
                <a:latin typeface="+mj-lt"/>
              </a:rPr>
              <a:t>After choosing the winner neuron and it’s neighbors we compute neurons update. Those chosen neurons will be updated but not the same update, more the distance between neuron and the input data grow less we adjust it like shown in the image.</a:t>
            </a:r>
          </a:p>
        </p:txBody>
      </p:sp>
      <p:sp>
        <p:nvSpPr>
          <p:cNvPr id="18" name="CasellaDiTesto 17">
            <a:extLst>
              <a:ext uri="{FF2B5EF4-FFF2-40B4-BE49-F238E27FC236}">
                <a16:creationId xmlns:a16="http://schemas.microsoft.com/office/drawing/2014/main" id="{361A67ED-41AF-27A1-E58D-D2B9518C6211}"/>
              </a:ext>
            </a:extLst>
          </p:cNvPr>
          <p:cNvSpPr txBox="1"/>
          <p:nvPr/>
        </p:nvSpPr>
        <p:spPr>
          <a:xfrm>
            <a:off x="4558183" y="376985"/>
            <a:ext cx="3162796" cy="2646878"/>
          </a:xfrm>
          <a:prstGeom prst="rect">
            <a:avLst/>
          </a:prstGeom>
          <a:noFill/>
        </p:spPr>
        <p:txBody>
          <a:bodyPr wrap="square">
            <a:spAutoFit/>
          </a:bodyPr>
          <a:lstStyle/>
          <a:p>
            <a:pPr algn="ctr"/>
            <a:r>
              <a:rPr lang="en-US" sz="1600" dirty="0">
                <a:solidFill>
                  <a:srgbClr val="FFFFFF"/>
                </a:solidFill>
              </a:rPr>
              <a:t>2. Cooperation</a:t>
            </a:r>
          </a:p>
          <a:p>
            <a:r>
              <a:rPr lang="en-US" sz="1100" dirty="0">
                <a:solidFill>
                  <a:schemeClr val="accent2">
                    <a:lumMod val="20000"/>
                    <a:lumOff val="80000"/>
                  </a:schemeClr>
                </a:solidFill>
                <a:latin typeface="+mj-lt"/>
              </a:rPr>
              <a:t>We will update the vector of the winner neuron in the final process (adaptation) but it is not the only one, also it’s neighbor will be updated. </a:t>
            </a:r>
          </a:p>
          <a:p>
            <a:r>
              <a:rPr lang="en-US" sz="1100" dirty="0">
                <a:solidFill>
                  <a:schemeClr val="accent2">
                    <a:lumMod val="20000"/>
                    <a:lumOff val="80000"/>
                  </a:schemeClr>
                </a:solidFill>
                <a:latin typeface="+mj-lt"/>
              </a:rPr>
              <a:t>How do we choose the neighbors ?</a:t>
            </a:r>
          </a:p>
          <a:p>
            <a:r>
              <a:rPr lang="en-US" sz="1100" dirty="0">
                <a:solidFill>
                  <a:schemeClr val="accent2">
                    <a:lumMod val="20000"/>
                    <a:lumOff val="80000"/>
                  </a:schemeClr>
                </a:solidFill>
                <a:latin typeface="+mj-lt"/>
              </a:rPr>
              <a:t>We use </a:t>
            </a:r>
            <a:r>
              <a:rPr lang="en-US" sz="1100" b="1" i="1" dirty="0">
                <a:solidFill>
                  <a:schemeClr val="accent2">
                    <a:lumMod val="20000"/>
                    <a:lumOff val="80000"/>
                  </a:schemeClr>
                </a:solidFill>
                <a:latin typeface="+mj-lt"/>
              </a:rPr>
              <a:t>neighborhood kernel function</a:t>
            </a:r>
            <a:r>
              <a:rPr lang="en-US" sz="1100" dirty="0">
                <a:solidFill>
                  <a:schemeClr val="accent2">
                    <a:lumMod val="20000"/>
                    <a:lumOff val="80000"/>
                  </a:schemeClr>
                </a:solidFill>
                <a:latin typeface="+mj-lt"/>
              </a:rPr>
              <a:t>, this function depends on two factor: </a:t>
            </a:r>
            <a:r>
              <a:rPr lang="en-US" sz="1100" b="1" dirty="0">
                <a:solidFill>
                  <a:schemeClr val="accent2">
                    <a:lumMod val="20000"/>
                    <a:lumOff val="80000"/>
                  </a:schemeClr>
                </a:solidFill>
                <a:latin typeface="+mj-lt"/>
              </a:rPr>
              <a:t>time</a:t>
            </a:r>
            <a:r>
              <a:rPr lang="en-US" sz="1100" dirty="0">
                <a:solidFill>
                  <a:schemeClr val="accent2">
                    <a:lumMod val="20000"/>
                    <a:lumOff val="80000"/>
                  </a:schemeClr>
                </a:solidFill>
                <a:latin typeface="+mj-lt"/>
              </a:rPr>
              <a:t> ( time incremented each new input data) and </a:t>
            </a:r>
            <a:r>
              <a:rPr lang="en-US" sz="1100" b="1" dirty="0">
                <a:solidFill>
                  <a:schemeClr val="accent2">
                    <a:lumMod val="20000"/>
                    <a:lumOff val="80000"/>
                  </a:schemeClr>
                </a:solidFill>
                <a:latin typeface="+mj-lt"/>
              </a:rPr>
              <a:t>distance</a:t>
            </a:r>
            <a:r>
              <a:rPr lang="en-US" sz="1100" dirty="0">
                <a:solidFill>
                  <a:schemeClr val="accent2">
                    <a:lumMod val="20000"/>
                    <a:lumOff val="80000"/>
                  </a:schemeClr>
                </a:solidFill>
                <a:latin typeface="+mj-lt"/>
              </a:rPr>
              <a:t> between the winner neuron and the other neuron (how far is the neuron from the winner neuron).</a:t>
            </a:r>
          </a:p>
          <a:p>
            <a:r>
              <a:rPr lang="en-US" sz="1100" dirty="0">
                <a:solidFill>
                  <a:schemeClr val="accent2">
                    <a:lumMod val="20000"/>
                    <a:lumOff val="80000"/>
                  </a:schemeClr>
                </a:solidFill>
                <a:latin typeface="+mj-lt"/>
              </a:rPr>
              <a:t>The image below show us how the winner neuron’s ( The most green one in the center) neighbors are chosen depending on distance and time factors.</a:t>
            </a:r>
          </a:p>
          <a:p>
            <a:endParaRPr lang="en-US" sz="1800" dirty="0">
              <a:solidFill>
                <a:srgbClr val="FFFFFF"/>
              </a:solidFill>
            </a:endParaRPr>
          </a:p>
        </p:txBody>
      </p:sp>
      <p:pic>
        <p:nvPicPr>
          <p:cNvPr id="1026" name="Picture 2">
            <a:extLst>
              <a:ext uri="{FF2B5EF4-FFF2-40B4-BE49-F238E27FC236}">
                <a16:creationId xmlns:a16="http://schemas.microsoft.com/office/drawing/2014/main" id="{0319CEFE-ADAF-1FB5-2F51-CCDE084B48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397" y="2466447"/>
            <a:ext cx="3232916" cy="1764248"/>
          </a:xfrm>
          <a:prstGeom prst="rect">
            <a:avLst/>
          </a:prstGeom>
          <a:noFill/>
          <a:extLst>
            <a:ext uri="{909E8E84-426E-40DD-AFC4-6F175D3DCCD1}">
              <a14:hiddenFill xmlns:a14="http://schemas.microsoft.com/office/drawing/2010/main">
                <a:solidFill>
                  <a:srgbClr val="FFFFFF"/>
                </a:solidFill>
              </a14:hiddenFill>
            </a:ext>
          </a:extLst>
        </p:spPr>
      </p:pic>
      <p:sp>
        <p:nvSpPr>
          <p:cNvPr id="19" name="Arco 18">
            <a:extLst>
              <a:ext uri="{FF2B5EF4-FFF2-40B4-BE49-F238E27FC236}">
                <a16:creationId xmlns:a16="http://schemas.microsoft.com/office/drawing/2014/main" id="{0B310EAB-F52D-AA8C-2BBB-E6FFEE28D3A5}"/>
              </a:ext>
            </a:extLst>
          </p:cNvPr>
          <p:cNvSpPr/>
          <p:nvPr/>
        </p:nvSpPr>
        <p:spPr>
          <a:xfrm>
            <a:off x="-816686" y="1472462"/>
            <a:ext cx="5230090" cy="5790288"/>
          </a:xfrm>
          <a:prstGeom prst="arc">
            <a:avLst>
              <a:gd name="adj1" fmla="val 13808045"/>
              <a:gd name="adj2" fmla="val 10733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030" name="Picture 6">
            <a:extLst>
              <a:ext uri="{FF2B5EF4-FFF2-40B4-BE49-F238E27FC236}">
                <a16:creationId xmlns:a16="http://schemas.microsoft.com/office/drawing/2014/main" id="{ECECAA6E-14BE-6B60-622E-B9C9A4E04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597" y="2760269"/>
            <a:ext cx="1919350" cy="1607337"/>
          </a:xfrm>
          <a:prstGeom prst="rect">
            <a:avLst/>
          </a:prstGeom>
          <a:noFill/>
          <a:extLst>
            <a:ext uri="{909E8E84-426E-40DD-AFC4-6F175D3DCCD1}">
              <a14:hiddenFill xmlns:a14="http://schemas.microsoft.com/office/drawing/2010/main">
                <a:solidFill>
                  <a:srgbClr val="FFFFFF"/>
                </a:solidFill>
              </a14:hiddenFill>
            </a:ext>
          </a:extLst>
        </p:spPr>
      </p:pic>
      <p:sp>
        <p:nvSpPr>
          <p:cNvPr id="20" name="Arco 19">
            <a:extLst>
              <a:ext uri="{FF2B5EF4-FFF2-40B4-BE49-F238E27FC236}">
                <a16:creationId xmlns:a16="http://schemas.microsoft.com/office/drawing/2014/main" id="{26416253-BF6A-08D6-AD39-AE81EC908093}"/>
              </a:ext>
            </a:extLst>
          </p:cNvPr>
          <p:cNvSpPr/>
          <p:nvPr/>
        </p:nvSpPr>
        <p:spPr>
          <a:xfrm>
            <a:off x="3794657" y="-15572"/>
            <a:ext cx="4513608" cy="6314279"/>
          </a:xfrm>
          <a:prstGeom prst="arc">
            <a:avLst>
              <a:gd name="adj1" fmla="val 7849040"/>
              <a:gd name="adj2" fmla="val 289559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032" name="Picture 8">
            <a:extLst>
              <a:ext uri="{FF2B5EF4-FFF2-40B4-BE49-F238E27FC236}">
                <a16:creationId xmlns:a16="http://schemas.microsoft.com/office/drawing/2014/main" id="{EE0CDE45-5181-9ECC-EF4C-1A008C8C35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8403" y="1826840"/>
            <a:ext cx="2466208" cy="2394047"/>
          </a:xfrm>
          <a:prstGeom prst="rect">
            <a:avLst/>
          </a:prstGeom>
          <a:noFill/>
          <a:extLst>
            <a:ext uri="{909E8E84-426E-40DD-AFC4-6F175D3DCCD1}">
              <a14:hiddenFill xmlns:a14="http://schemas.microsoft.com/office/drawing/2010/main">
                <a:solidFill>
                  <a:srgbClr val="FFFFFF"/>
                </a:solidFill>
              </a14:hiddenFill>
            </a:ext>
          </a:extLst>
        </p:spPr>
      </p:pic>
      <p:sp>
        <p:nvSpPr>
          <p:cNvPr id="27" name="Arco 26">
            <a:extLst>
              <a:ext uri="{FF2B5EF4-FFF2-40B4-BE49-F238E27FC236}">
                <a16:creationId xmlns:a16="http://schemas.microsoft.com/office/drawing/2014/main" id="{670B9FC9-DC3E-98C4-CA33-0F58F2008CE2}"/>
              </a:ext>
            </a:extLst>
          </p:cNvPr>
          <p:cNvSpPr/>
          <p:nvPr/>
        </p:nvSpPr>
        <p:spPr>
          <a:xfrm flipH="1">
            <a:off x="7714019" y="1326765"/>
            <a:ext cx="5391094" cy="5939942"/>
          </a:xfrm>
          <a:prstGeom prst="arc">
            <a:avLst>
              <a:gd name="adj1" fmla="val 13890327"/>
              <a:gd name="adj2" fmla="val 10733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147671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7" name="Title 2">
            <a:extLst>
              <a:ext uri="{FF2B5EF4-FFF2-40B4-BE49-F238E27FC236}">
                <a16:creationId xmlns:a16="http://schemas.microsoft.com/office/drawing/2014/main" id="{1D9A6263-54FB-F7C8-478D-C39B8CCC3D6C}"/>
              </a:ext>
            </a:extLst>
          </p:cNvPr>
          <p:cNvSpPr>
            <a:spLocks noGrp="1"/>
          </p:cNvSpPr>
          <p:nvPr>
            <p:ph type="title"/>
          </p:nvPr>
        </p:nvSpPr>
        <p:spPr>
          <a:xfrm>
            <a:off x="6540603" y="365564"/>
            <a:ext cx="3847667" cy="634142"/>
          </a:xfrm>
        </p:spPr>
        <p:txBody>
          <a:bodyPr>
            <a:noAutofit/>
          </a:bodyPr>
          <a:lstStyle/>
          <a:p>
            <a:r>
              <a:rPr lang="en-US" sz="3200" dirty="0"/>
              <a:t>WHAT ARE SOM</a:t>
            </a:r>
            <a:r>
              <a:rPr lang="en-US" sz="3200" cap="none" dirty="0"/>
              <a:t>s</a:t>
            </a:r>
            <a:r>
              <a:rPr lang="en-US" sz="3200" dirty="0"/>
              <a:t>?</a:t>
            </a:r>
          </a:p>
        </p:txBody>
      </p:sp>
      <p:sp>
        <p:nvSpPr>
          <p:cNvPr id="18" name="Text Placeholder 1">
            <a:extLst>
              <a:ext uri="{FF2B5EF4-FFF2-40B4-BE49-F238E27FC236}">
                <a16:creationId xmlns:a16="http://schemas.microsoft.com/office/drawing/2014/main" id="{E9EB6F33-B98A-B8FC-477A-3C5D9A17DCF3}"/>
              </a:ext>
            </a:extLst>
          </p:cNvPr>
          <p:cNvSpPr>
            <a:spLocks noGrp="1"/>
          </p:cNvSpPr>
          <p:nvPr>
            <p:ph type="body" idx="1"/>
          </p:nvPr>
        </p:nvSpPr>
        <p:spPr>
          <a:xfrm>
            <a:off x="6297818" y="1034762"/>
            <a:ext cx="4333236" cy="784802"/>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EXAMPLEs</a:t>
            </a:r>
          </a:p>
        </p:txBody>
      </p:sp>
      <p:sp>
        <p:nvSpPr>
          <p:cNvPr id="19" name="TextBox 18">
            <a:extLst>
              <a:ext uri="{FF2B5EF4-FFF2-40B4-BE49-F238E27FC236}">
                <a16:creationId xmlns:a16="http://schemas.microsoft.com/office/drawing/2014/main" id="{1D573C5C-6899-A5D4-5872-FD0B53CFCD80}"/>
              </a:ext>
            </a:extLst>
          </p:cNvPr>
          <p:cNvSpPr txBox="1"/>
          <p:nvPr/>
        </p:nvSpPr>
        <p:spPr>
          <a:xfrm>
            <a:off x="5832260" y="2243807"/>
            <a:ext cx="6016839" cy="1323439"/>
          </a:xfrm>
          <a:prstGeom prst="rect">
            <a:avLst/>
          </a:prstGeom>
          <a:noFill/>
        </p:spPr>
        <p:txBody>
          <a:bodyPr wrap="square" rtlCol="0">
            <a:spAutoFit/>
          </a:bodyPr>
          <a:lstStyle/>
          <a:p>
            <a:r>
              <a:rPr lang="en-US" sz="2000" dirty="0"/>
              <a:t>A common example used to help teach the principals behind SOMs is the mapping of colors from their 3D components </a:t>
            </a:r>
            <a:r>
              <a:rPr lang="en-US" sz="2000" dirty="0">
                <a:solidFill>
                  <a:srgbClr val="FF0000"/>
                </a:solidFill>
              </a:rPr>
              <a:t>red</a:t>
            </a:r>
            <a:r>
              <a:rPr lang="en-US" sz="2000" dirty="0"/>
              <a:t>, </a:t>
            </a:r>
            <a:r>
              <a:rPr lang="en-US" sz="2000" dirty="0">
                <a:solidFill>
                  <a:srgbClr val="00B050"/>
                </a:solidFill>
              </a:rPr>
              <a:t>green</a:t>
            </a:r>
            <a:r>
              <a:rPr lang="en-US" sz="2000" dirty="0"/>
              <a:t> and </a:t>
            </a:r>
            <a:r>
              <a:rPr lang="en-US" sz="2000" dirty="0">
                <a:solidFill>
                  <a:schemeClr val="accent5">
                    <a:lumMod val="50000"/>
                    <a:lumOff val="50000"/>
                  </a:schemeClr>
                </a:solidFill>
              </a:rPr>
              <a:t>blue</a:t>
            </a:r>
            <a:r>
              <a:rPr lang="en-US" sz="2000" dirty="0"/>
              <a:t>, into two dimensions. </a:t>
            </a:r>
            <a:r>
              <a:rPr lang="en-US" sz="2000" baseline="30000" dirty="0"/>
              <a:t>4</a:t>
            </a:r>
          </a:p>
          <a:p>
            <a:endParaRPr lang="en-US" sz="2000" dirty="0"/>
          </a:p>
        </p:txBody>
      </p:sp>
      <p:sp>
        <p:nvSpPr>
          <p:cNvPr id="20" name="TextBox 19">
            <a:extLst>
              <a:ext uri="{FF2B5EF4-FFF2-40B4-BE49-F238E27FC236}">
                <a16:creationId xmlns:a16="http://schemas.microsoft.com/office/drawing/2014/main" id="{07F900EE-2D84-7FE3-3DC3-28C4FC342D96}"/>
              </a:ext>
            </a:extLst>
          </p:cNvPr>
          <p:cNvSpPr txBox="1"/>
          <p:nvPr/>
        </p:nvSpPr>
        <p:spPr>
          <a:xfrm>
            <a:off x="226918" y="3965312"/>
            <a:ext cx="5480070" cy="2092881"/>
          </a:xfrm>
          <a:prstGeom prst="rect">
            <a:avLst/>
          </a:prstGeom>
          <a:noFill/>
        </p:spPr>
        <p:txBody>
          <a:bodyPr wrap="square" rtlCol="0">
            <a:spAutoFit/>
          </a:bodyPr>
          <a:lstStyle/>
          <a:p>
            <a:pPr>
              <a:spcBef>
                <a:spcPts val="500"/>
              </a:spcBef>
            </a:pPr>
            <a:r>
              <a:rPr lang="en-US" sz="1600" i="1" dirty="0">
                <a:solidFill>
                  <a:schemeClr val="tx2">
                    <a:lumMod val="60000"/>
                    <a:lumOff val="40000"/>
                  </a:schemeClr>
                </a:solidFill>
              </a:rPr>
              <a:t>Figure shows an example of a SOM trained to recognize the eight different </a:t>
            </a:r>
            <a:r>
              <a:rPr lang="en-US" sz="1600" i="1" dirty="0" err="1">
                <a:solidFill>
                  <a:schemeClr val="tx2">
                    <a:lumMod val="60000"/>
                    <a:lumOff val="40000"/>
                  </a:schemeClr>
                </a:solidFill>
              </a:rPr>
              <a:t>colours</a:t>
            </a:r>
            <a:r>
              <a:rPr lang="en-US" sz="1600" i="1" dirty="0">
                <a:solidFill>
                  <a:schemeClr val="tx2">
                    <a:lumMod val="60000"/>
                    <a:lumOff val="40000"/>
                  </a:schemeClr>
                </a:solidFill>
              </a:rPr>
              <a:t> shown on the right. The </a:t>
            </a:r>
            <a:r>
              <a:rPr lang="en-US" sz="1600" i="1" dirty="0" err="1">
                <a:solidFill>
                  <a:schemeClr val="tx2">
                    <a:lumMod val="60000"/>
                    <a:lumOff val="40000"/>
                  </a:schemeClr>
                </a:solidFill>
              </a:rPr>
              <a:t>colours</a:t>
            </a:r>
            <a:r>
              <a:rPr lang="en-US" sz="1600" i="1" dirty="0">
                <a:solidFill>
                  <a:schemeClr val="tx2">
                    <a:lumMod val="60000"/>
                    <a:lumOff val="40000"/>
                  </a:schemeClr>
                </a:solidFill>
              </a:rPr>
              <a:t> have been presented to the network as 3D vectors - one dimension for each of the </a:t>
            </a:r>
            <a:r>
              <a:rPr lang="en-US" sz="1600" i="1" dirty="0" err="1">
                <a:solidFill>
                  <a:schemeClr val="tx2">
                    <a:lumMod val="60000"/>
                    <a:lumOff val="40000"/>
                  </a:schemeClr>
                </a:solidFill>
              </a:rPr>
              <a:t>colour</a:t>
            </a:r>
            <a:r>
              <a:rPr lang="en-US" sz="1600" i="1" dirty="0">
                <a:solidFill>
                  <a:schemeClr val="tx2">
                    <a:lumMod val="60000"/>
                    <a:lumOff val="40000"/>
                  </a:schemeClr>
                </a:solidFill>
              </a:rPr>
              <a:t> components - and the network has learnt to represent them in the 2D space you can see. Notice that in addition to clustering the </a:t>
            </a:r>
            <a:r>
              <a:rPr lang="en-US" sz="1600" i="1" dirty="0" err="1">
                <a:solidFill>
                  <a:schemeClr val="tx2">
                    <a:lumMod val="60000"/>
                    <a:lumOff val="40000"/>
                  </a:schemeClr>
                </a:solidFill>
              </a:rPr>
              <a:t>colours</a:t>
            </a:r>
            <a:r>
              <a:rPr lang="en-US" sz="1600" i="1" dirty="0">
                <a:solidFill>
                  <a:schemeClr val="tx2">
                    <a:lumMod val="60000"/>
                    <a:lumOff val="40000"/>
                  </a:schemeClr>
                </a:solidFill>
              </a:rPr>
              <a:t> into distinct regions, regions of similar properties are usually found adjacent to each other. </a:t>
            </a:r>
          </a:p>
          <a:p>
            <a:endParaRPr lang="it-IT" dirty="0"/>
          </a:p>
        </p:txBody>
      </p:sp>
      <p:sp>
        <p:nvSpPr>
          <p:cNvPr id="21" name="Footer Placeholder 9">
            <a:extLst>
              <a:ext uri="{FF2B5EF4-FFF2-40B4-BE49-F238E27FC236}">
                <a16:creationId xmlns:a16="http://schemas.microsoft.com/office/drawing/2014/main" id="{B7FA0847-5C54-A4C5-D024-A85C34B744B4}"/>
              </a:ext>
            </a:extLst>
          </p:cNvPr>
          <p:cNvSpPr>
            <a:spLocks noGrp="1"/>
          </p:cNvSpPr>
          <p:nvPr>
            <p:ph type="ftr" sz="quarter" idx="11"/>
          </p:nvPr>
        </p:nvSpPr>
        <p:spPr>
          <a:xfrm>
            <a:off x="7249866" y="6159399"/>
            <a:ext cx="3344779" cy="459356"/>
          </a:xfrm>
        </p:spPr>
        <p:txBody>
          <a:bodyPr/>
          <a:lstStyle/>
          <a:p>
            <a:r>
              <a:rPr lang="en-US" dirty="0">
                <a:hlinkClick r:id="rId4"/>
              </a:rPr>
              <a:t>https://www.youtube.com/watch?v=ipH_Df2MbPI</a:t>
            </a:r>
            <a:endParaRPr lang="en-US" dirty="0"/>
          </a:p>
          <a:p>
            <a:endParaRPr lang="en-US" dirty="0"/>
          </a:p>
        </p:txBody>
      </p:sp>
      <p:pic>
        <p:nvPicPr>
          <p:cNvPr id="22" name="Picture 21" descr="A picture containing graphical user interface">
            <a:extLst>
              <a:ext uri="{FF2B5EF4-FFF2-40B4-BE49-F238E27FC236}">
                <a16:creationId xmlns:a16="http://schemas.microsoft.com/office/drawing/2014/main" id="{CD52331D-4292-50E4-64BB-1444ACE1E0DD}"/>
              </a:ext>
            </a:extLst>
          </p:cNvPr>
          <p:cNvPicPr>
            <a:picLocks noChangeAspect="1"/>
          </p:cNvPicPr>
          <p:nvPr/>
        </p:nvPicPr>
        <p:blipFill>
          <a:blip r:embed="rId5"/>
          <a:stretch>
            <a:fillRect/>
          </a:stretch>
        </p:blipFill>
        <p:spPr>
          <a:xfrm>
            <a:off x="267049" y="603777"/>
            <a:ext cx="3200659" cy="3230949"/>
          </a:xfrm>
          <a:prstGeom prst="rect">
            <a:avLst/>
          </a:prstGeom>
        </p:spPr>
      </p:pic>
      <p:pic>
        <p:nvPicPr>
          <p:cNvPr id="23" name="Picture 22">
            <a:extLst>
              <a:ext uri="{FF2B5EF4-FFF2-40B4-BE49-F238E27FC236}">
                <a16:creationId xmlns:a16="http://schemas.microsoft.com/office/drawing/2014/main" id="{D35BAD9F-8BF5-8422-440C-F85156B94DA5}"/>
              </a:ext>
            </a:extLst>
          </p:cNvPr>
          <p:cNvPicPr>
            <a:picLocks noChangeAspect="1"/>
          </p:cNvPicPr>
          <p:nvPr/>
        </p:nvPicPr>
        <p:blipFill>
          <a:blip r:embed="rId6"/>
          <a:stretch>
            <a:fillRect/>
          </a:stretch>
        </p:blipFill>
        <p:spPr>
          <a:xfrm>
            <a:off x="3467708" y="587634"/>
            <a:ext cx="2239280" cy="3263233"/>
          </a:xfrm>
          <a:prstGeom prst="rect">
            <a:avLst/>
          </a:prstGeom>
        </p:spPr>
      </p:pic>
      <p:pic>
        <p:nvPicPr>
          <p:cNvPr id="28" name="marylin-monroe_dhEhEJaA">
            <a:hlinkClick r:id="" action="ppaction://media"/>
            <a:extLst>
              <a:ext uri="{FF2B5EF4-FFF2-40B4-BE49-F238E27FC236}">
                <a16:creationId xmlns:a16="http://schemas.microsoft.com/office/drawing/2014/main" id="{39284DFD-98C8-7DF9-C726-A1239CCF48E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97818" y="3444430"/>
            <a:ext cx="5248876" cy="2674190"/>
          </a:xfrm>
          <a:prstGeom prst="rect">
            <a:avLst/>
          </a:prstGeom>
        </p:spPr>
      </p:pic>
    </p:spTree>
    <p:extLst>
      <p:ext uri="{BB962C8B-B14F-4D97-AF65-F5344CB8AC3E}">
        <p14:creationId xmlns:p14="http://schemas.microsoft.com/office/powerpoint/2010/main" val="31797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34"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9774292" y="5935090"/>
            <a:ext cx="294088" cy="241873"/>
          </a:xfrm>
        </p:spPr>
        <p:txBody>
          <a:bodyPr/>
          <a:lstStyle/>
          <a:p>
            <a:pPr defTabSz="603504">
              <a:spcAft>
                <a:spcPts val="600"/>
              </a:spcAft>
            </a:pPr>
            <a:fld id="{8C2E478F-E849-4A8C-AF1F-CBCC78A7CBFA}" type="slidenum">
              <a:rPr lang="en-US" sz="792" kern="1200">
                <a:solidFill>
                  <a:schemeClr val="tx1">
                    <a:tint val="75000"/>
                  </a:schemeClr>
                </a:solidFill>
                <a:latin typeface="+mn-lt"/>
                <a:ea typeface="+mn-ea"/>
                <a:cs typeface="+mn-cs"/>
              </a:rPr>
              <a:pPr defTabSz="603504">
                <a:spcAft>
                  <a:spcPts val="600"/>
                </a:spcAft>
              </a:pPr>
              <a:t>7</a:t>
            </a:fld>
            <a:endParaRPr lang="en-US"/>
          </a:p>
        </p:txBody>
      </p:sp>
      <p:sp>
        <p:nvSpPr>
          <p:cNvPr id="9" name="TextBox 8">
            <a:extLst>
              <a:ext uri="{FF2B5EF4-FFF2-40B4-BE49-F238E27FC236}">
                <a16:creationId xmlns:a16="http://schemas.microsoft.com/office/drawing/2014/main" id="{04516968-9E13-760F-5220-E9A3BEE5B530}"/>
              </a:ext>
            </a:extLst>
          </p:cNvPr>
          <p:cNvSpPr txBox="1"/>
          <p:nvPr/>
        </p:nvSpPr>
        <p:spPr>
          <a:xfrm>
            <a:off x="5988799" y="1964380"/>
            <a:ext cx="5200739" cy="830997"/>
          </a:xfrm>
          <a:prstGeom prst="rect">
            <a:avLst/>
          </a:prstGeom>
          <a:noFill/>
        </p:spPr>
        <p:txBody>
          <a:bodyPr wrap="square" rtlCol="0">
            <a:spAutoFit/>
          </a:bodyPr>
          <a:lstStyle/>
          <a:p>
            <a:pPr defTabSz="603504">
              <a:spcAft>
                <a:spcPts val="600"/>
              </a:spcAft>
            </a:pPr>
            <a:r>
              <a:rPr lang="en-US" sz="1200" b="0" i="0" dirty="0">
                <a:solidFill>
                  <a:srgbClr val="2F3342"/>
                </a:solidFill>
                <a:effectLst/>
                <a:latin typeface="Arial" panose="020B0604020202020204" pitchFamily="34" charset="0"/>
              </a:rPr>
              <a:t>In this example of 2D SOM</a:t>
            </a:r>
            <a:r>
              <a:rPr lang="en-US" sz="1200" dirty="0">
                <a:solidFill>
                  <a:srgbClr val="2F3342"/>
                </a:solidFill>
                <a:latin typeface="Arial" panose="020B0604020202020204" pitchFamily="34" charset="0"/>
              </a:rPr>
              <a:t>, t</a:t>
            </a:r>
            <a:r>
              <a:rPr lang="en-US" sz="1200" b="0" i="0" dirty="0">
                <a:solidFill>
                  <a:srgbClr val="2F3342"/>
                </a:solidFill>
                <a:effectLst/>
                <a:latin typeface="Arial" panose="020B0604020202020204" pitchFamily="34" charset="0"/>
              </a:rPr>
              <a:t>he network is created from a 2D lattice of 'nodes', each of which is </a:t>
            </a:r>
            <a:r>
              <a:rPr lang="en-US" sz="1200" b="1" i="0" dirty="0">
                <a:solidFill>
                  <a:srgbClr val="E99757"/>
                </a:solidFill>
                <a:effectLst/>
                <a:latin typeface="Arial" panose="020B0604020202020204" pitchFamily="34" charset="0"/>
              </a:rPr>
              <a:t>fully connected</a:t>
            </a:r>
            <a:r>
              <a:rPr lang="en-US" sz="1200" b="0" i="0" dirty="0">
                <a:solidFill>
                  <a:srgbClr val="2F3342"/>
                </a:solidFill>
                <a:effectLst/>
                <a:latin typeface="Arial" panose="020B0604020202020204" pitchFamily="34" charset="0"/>
              </a:rPr>
              <a:t> to the input layer (</a:t>
            </a:r>
            <a:r>
              <a:rPr lang="en-US" sz="1200" b="0" i="0" dirty="0">
                <a:solidFill>
                  <a:srgbClr val="00B050"/>
                </a:solidFill>
                <a:effectLst/>
                <a:latin typeface="Arial" panose="020B0604020202020204" pitchFamily="34" charset="0"/>
              </a:rPr>
              <a:t>green</a:t>
            </a:r>
            <a:r>
              <a:rPr lang="en-US" sz="1200" b="0" i="0" dirty="0">
                <a:solidFill>
                  <a:srgbClr val="2F3342"/>
                </a:solidFill>
                <a:effectLst/>
                <a:latin typeface="Arial" panose="020B0604020202020204" pitchFamily="34" charset="0"/>
              </a:rPr>
              <a:t> nodes).  Figure 1 shows a very small Kohonen network of 4 X 4 nodes connected to the input layer representing a two-dimensional vector.</a:t>
            </a:r>
            <a:endParaRPr lang="en-US" dirty="0">
              <a:solidFill>
                <a:srgbClr val="2F3342"/>
              </a:solidFill>
            </a:endParaRPr>
          </a:p>
        </p:txBody>
      </p:sp>
      <p:pic>
        <p:nvPicPr>
          <p:cNvPr id="5124" name="Picture 4">
            <a:extLst>
              <a:ext uri="{FF2B5EF4-FFF2-40B4-BE49-F238E27FC236}">
                <a16:creationId xmlns:a16="http://schemas.microsoft.com/office/drawing/2014/main" id="{73D552AF-B963-D166-1807-51061B576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13" y="4150524"/>
            <a:ext cx="2210369" cy="22103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Curved 4">
            <a:extLst>
              <a:ext uri="{FF2B5EF4-FFF2-40B4-BE49-F238E27FC236}">
                <a16:creationId xmlns:a16="http://schemas.microsoft.com/office/drawing/2014/main" id="{03C691A2-D964-F980-C173-3EF360E771E2}"/>
              </a:ext>
            </a:extLst>
          </p:cNvPr>
          <p:cNvCxnSpPr>
            <a:endCxn id="5124" idx="0"/>
          </p:cNvCxnSpPr>
          <p:nvPr/>
        </p:nvCxnSpPr>
        <p:spPr>
          <a:xfrm>
            <a:off x="2497957" y="3180704"/>
            <a:ext cx="1529141" cy="969820"/>
          </a:xfrm>
          <a:prstGeom prst="curvedConnector2">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953C8747-4C73-BCBA-AD41-E343561D08D1}"/>
              </a:ext>
            </a:extLst>
          </p:cNvPr>
          <p:cNvCxnSpPr>
            <a:cxnSpLocks/>
            <a:stCxn id="5124" idx="1"/>
            <a:endCxn id="5122" idx="2"/>
          </p:cNvCxnSpPr>
          <p:nvPr/>
        </p:nvCxnSpPr>
        <p:spPr>
          <a:xfrm rot="10800000">
            <a:off x="1465057" y="4350259"/>
            <a:ext cx="1456857" cy="905451"/>
          </a:xfrm>
          <a:prstGeom prst="curvedConnector2">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9B9F0A13-10AE-B7B3-8B13-F9E89116A644}"/>
              </a:ext>
            </a:extLst>
          </p:cNvPr>
          <p:cNvSpPr txBox="1">
            <a:spLocks/>
          </p:cNvSpPr>
          <p:nvPr/>
        </p:nvSpPr>
        <p:spPr>
          <a:xfrm>
            <a:off x="6540603" y="365564"/>
            <a:ext cx="3847667" cy="63414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200"/>
              <a:t>WHAT ARE SOM</a:t>
            </a:r>
            <a:r>
              <a:rPr lang="en-US" sz="3200" cap="none"/>
              <a:t>s</a:t>
            </a:r>
            <a:r>
              <a:rPr lang="en-US" sz="3200"/>
              <a:t>?</a:t>
            </a:r>
            <a:endParaRPr lang="en-US" sz="3200" dirty="0"/>
          </a:p>
        </p:txBody>
      </p:sp>
      <p:sp>
        <p:nvSpPr>
          <p:cNvPr id="16" name="Text Placeholder 1">
            <a:extLst>
              <a:ext uri="{FF2B5EF4-FFF2-40B4-BE49-F238E27FC236}">
                <a16:creationId xmlns:a16="http://schemas.microsoft.com/office/drawing/2014/main" id="{68E191E8-F2D7-ED2F-94E4-291ECEC2C6BA}"/>
              </a:ext>
            </a:extLst>
          </p:cNvPr>
          <p:cNvSpPr txBox="1">
            <a:spLocks/>
          </p:cNvSpPr>
          <p:nvPr/>
        </p:nvSpPr>
        <p:spPr>
          <a:xfrm>
            <a:off x="6297818" y="1034762"/>
            <a:ext cx="4333236" cy="784802"/>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Bef>
                <a:spcPts val="0"/>
              </a:spcBef>
            </a:pPr>
            <a:r>
              <a:rPr lang="en-US"/>
              <a:t>SELF-ORGANIZING MAPs</a:t>
            </a:r>
          </a:p>
          <a:p>
            <a:pPr>
              <a:spcBef>
                <a:spcPts val="0"/>
              </a:spcBef>
            </a:pPr>
            <a:r>
              <a:rPr lang="en-US"/>
              <a:t>-</a:t>
            </a:r>
          </a:p>
          <a:p>
            <a:pPr>
              <a:spcBef>
                <a:spcPts val="0"/>
              </a:spcBef>
            </a:pPr>
            <a:r>
              <a:rPr lang="en-US"/>
              <a:t>EXAMPLE</a:t>
            </a:r>
            <a:endParaRPr lang="en-US" dirty="0"/>
          </a:p>
        </p:txBody>
      </p:sp>
      <p:sp>
        <p:nvSpPr>
          <p:cNvPr id="29" name="TextBox 28">
            <a:extLst>
              <a:ext uri="{FF2B5EF4-FFF2-40B4-BE49-F238E27FC236}">
                <a16:creationId xmlns:a16="http://schemas.microsoft.com/office/drawing/2014/main" id="{166B622E-9858-7838-6FA2-A538E9186F7F}"/>
              </a:ext>
            </a:extLst>
          </p:cNvPr>
          <p:cNvSpPr txBox="1"/>
          <p:nvPr/>
        </p:nvSpPr>
        <p:spPr>
          <a:xfrm>
            <a:off x="319440" y="4350258"/>
            <a:ext cx="644728" cy="261610"/>
          </a:xfrm>
          <a:prstGeom prst="rect">
            <a:avLst/>
          </a:prstGeom>
          <a:noFill/>
        </p:spPr>
        <p:txBody>
          <a:bodyPr wrap="none" rtlCol="0">
            <a:spAutoFit/>
          </a:bodyPr>
          <a:lstStyle/>
          <a:p>
            <a:r>
              <a:rPr lang="it-IT" sz="1050" dirty="0">
                <a:solidFill>
                  <a:srgbClr val="898989"/>
                </a:solidFill>
              </a:rPr>
              <a:t>Figure 1</a:t>
            </a:r>
          </a:p>
        </p:txBody>
      </p:sp>
      <p:sp>
        <p:nvSpPr>
          <p:cNvPr id="30" name="TextBox 29">
            <a:extLst>
              <a:ext uri="{FF2B5EF4-FFF2-40B4-BE49-F238E27FC236}">
                <a16:creationId xmlns:a16="http://schemas.microsoft.com/office/drawing/2014/main" id="{D103CC4D-C312-A77A-8B04-759747BD966A}"/>
              </a:ext>
            </a:extLst>
          </p:cNvPr>
          <p:cNvSpPr txBox="1"/>
          <p:nvPr/>
        </p:nvSpPr>
        <p:spPr>
          <a:xfrm>
            <a:off x="2918865" y="6340234"/>
            <a:ext cx="625492" cy="253916"/>
          </a:xfrm>
          <a:prstGeom prst="rect">
            <a:avLst/>
          </a:prstGeom>
          <a:noFill/>
        </p:spPr>
        <p:txBody>
          <a:bodyPr wrap="none" rtlCol="0">
            <a:spAutoFit/>
          </a:bodyPr>
          <a:lstStyle/>
          <a:p>
            <a:r>
              <a:rPr lang="it-IT" sz="1050" dirty="0">
                <a:solidFill>
                  <a:srgbClr val="898989"/>
                </a:solidFill>
              </a:rPr>
              <a:t>Figure 2</a:t>
            </a:r>
          </a:p>
        </p:txBody>
      </p:sp>
      <p:grpSp>
        <p:nvGrpSpPr>
          <p:cNvPr id="47" name="Group 46">
            <a:extLst>
              <a:ext uri="{FF2B5EF4-FFF2-40B4-BE49-F238E27FC236}">
                <a16:creationId xmlns:a16="http://schemas.microsoft.com/office/drawing/2014/main" id="{5093F35E-E629-E01C-4748-BAB6E6221270}"/>
              </a:ext>
            </a:extLst>
          </p:cNvPr>
          <p:cNvGrpSpPr/>
          <p:nvPr/>
        </p:nvGrpSpPr>
        <p:grpSpPr>
          <a:xfrm>
            <a:off x="359871" y="1332679"/>
            <a:ext cx="2210369" cy="3017579"/>
            <a:chOff x="359871" y="1332679"/>
            <a:chExt cx="2210369" cy="3017579"/>
          </a:xfrm>
        </p:grpSpPr>
        <p:pic>
          <p:nvPicPr>
            <p:cNvPr id="5122" name="Picture 2">
              <a:extLst>
                <a:ext uri="{FF2B5EF4-FFF2-40B4-BE49-F238E27FC236}">
                  <a16:creationId xmlns:a16="http://schemas.microsoft.com/office/drawing/2014/main" id="{ED1E0A7D-5E23-63FF-94FD-A0EBC9AE7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71" y="2139889"/>
              <a:ext cx="2210369" cy="221036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or: Curved 31">
              <a:extLst>
                <a:ext uri="{FF2B5EF4-FFF2-40B4-BE49-F238E27FC236}">
                  <a16:creationId xmlns:a16="http://schemas.microsoft.com/office/drawing/2014/main" id="{A926E6C2-E3D4-D240-EB86-29E132C30B90}"/>
                </a:ext>
              </a:extLst>
            </p:cNvPr>
            <p:cNvCxnSpPr>
              <a:cxnSpLocks/>
              <a:endCxn id="44" idx="1"/>
            </p:cNvCxnSpPr>
            <p:nvPr/>
          </p:nvCxnSpPr>
          <p:spPr>
            <a:xfrm rot="5400000" flipH="1" flipV="1">
              <a:off x="1612810" y="1696451"/>
              <a:ext cx="1207326" cy="479782"/>
            </a:xfrm>
            <a:prstGeom prst="curvedConnector2">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22F53732-E45E-A06E-F34F-3EAE2ED155E2}"/>
              </a:ext>
            </a:extLst>
          </p:cNvPr>
          <p:cNvSpPr txBox="1"/>
          <p:nvPr/>
        </p:nvSpPr>
        <p:spPr>
          <a:xfrm>
            <a:off x="2456364" y="409349"/>
            <a:ext cx="3315786" cy="1846659"/>
          </a:xfrm>
          <a:prstGeom prst="rect">
            <a:avLst/>
          </a:prstGeom>
          <a:noFill/>
        </p:spPr>
        <p:txBody>
          <a:bodyPr wrap="square" rtlCol="0">
            <a:spAutoFit/>
          </a:bodyPr>
          <a:lstStyle/>
          <a:p>
            <a:pPr algn="l"/>
            <a:r>
              <a:rPr lang="en-US" sz="1400" dirty="0">
                <a:solidFill>
                  <a:srgbClr val="2F3342"/>
                </a:solidFill>
                <a:latin typeface="Arial" panose="020B0604020202020204" pitchFamily="34" charset="0"/>
              </a:rPr>
              <a:t>Each node has a specific topological position (an x, y coordinate in the lattice) and contains a vector of weights of the same dimension as the input vectors. Each node will contain a corresponding weight vector </a:t>
            </a:r>
            <a:r>
              <a:rPr lang="en-US" sz="1400" b="1" dirty="0">
                <a:solidFill>
                  <a:srgbClr val="2F3342"/>
                </a:solidFill>
                <a:latin typeface="Arial" panose="020B0604020202020204" pitchFamily="34" charset="0"/>
              </a:rPr>
              <a:t>W</a:t>
            </a:r>
            <a:r>
              <a:rPr lang="en-US" sz="1400" dirty="0">
                <a:solidFill>
                  <a:srgbClr val="2F3342"/>
                </a:solidFill>
                <a:latin typeface="Arial" panose="020B0604020202020204" pitchFamily="34" charset="0"/>
              </a:rPr>
              <a:t>, of n dimensions: </a:t>
            </a:r>
            <a:r>
              <a:rPr lang="it-IT" b="1" i="1" dirty="0">
                <a:solidFill>
                  <a:srgbClr val="A53F52"/>
                </a:solidFill>
                <a:latin typeface="Arial" panose="020B0604020202020204" pitchFamily="34" charset="0"/>
              </a:rPr>
              <a:t>W</a:t>
            </a:r>
            <a:r>
              <a:rPr lang="it-IT" b="1" i="1" baseline="-25000" dirty="0">
                <a:solidFill>
                  <a:srgbClr val="A53F52"/>
                </a:solidFill>
                <a:latin typeface="Arial" panose="020B0604020202020204" pitchFamily="34" charset="0"/>
              </a:rPr>
              <a:t>1</a:t>
            </a:r>
            <a:r>
              <a:rPr lang="it-IT" b="1" i="1" dirty="0">
                <a:solidFill>
                  <a:srgbClr val="A53F52"/>
                </a:solidFill>
                <a:latin typeface="Arial" panose="020B0604020202020204" pitchFamily="34" charset="0"/>
              </a:rPr>
              <a:t>, W</a:t>
            </a:r>
            <a:r>
              <a:rPr lang="it-IT" b="1" i="1" baseline="-25000" dirty="0">
                <a:solidFill>
                  <a:srgbClr val="A53F52"/>
                </a:solidFill>
                <a:latin typeface="Arial" panose="020B0604020202020204" pitchFamily="34" charset="0"/>
              </a:rPr>
              <a:t>2</a:t>
            </a:r>
            <a:r>
              <a:rPr lang="it-IT" b="1" i="1" dirty="0">
                <a:solidFill>
                  <a:srgbClr val="A53F52"/>
                </a:solidFill>
                <a:latin typeface="Arial" panose="020B0604020202020204" pitchFamily="34" charset="0"/>
              </a:rPr>
              <a:t>, W</a:t>
            </a:r>
            <a:r>
              <a:rPr lang="it-IT" b="1" i="1" baseline="-25000" dirty="0">
                <a:solidFill>
                  <a:srgbClr val="A53F52"/>
                </a:solidFill>
                <a:latin typeface="Arial" panose="020B0604020202020204" pitchFamily="34" charset="0"/>
              </a:rPr>
              <a:t>3</a:t>
            </a:r>
            <a:r>
              <a:rPr lang="it-IT" b="1" i="1" dirty="0">
                <a:solidFill>
                  <a:srgbClr val="A53F52"/>
                </a:solidFill>
                <a:latin typeface="Arial" panose="020B0604020202020204" pitchFamily="34" charset="0"/>
              </a:rPr>
              <a:t>...W</a:t>
            </a:r>
            <a:r>
              <a:rPr lang="it-IT" b="1" i="1" baseline="-25000" dirty="0">
                <a:solidFill>
                  <a:srgbClr val="A53F52"/>
                </a:solidFill>
                <a:latin typeface="Arial" panose="020B0604020202020204" pitchFamily="34" charset="0"/>
              </a:rPr>
              <a:t>n</a:t>
            </a:r>
            <a:br>
              <a:rPr lang="en-US" sz="1200" dirty="0">
                <a:solidFill>
                  <a:srgbClr val="2C2153"/>
                </a:solidFill>
              </a:rPr>
            </a:br>
            <a:endParaRPr lang="it-IT" sz="1200" dirty="0">
              <a:solidFill>
                <a:srgbClr val="2C2153"/>
              </a:solidFill>
            </a:endParaRPr>
          </a:p>
        </p:txBody>
      </p:sp>
      <p:cxnSp>
        <p:nvCxnSpPr>
          <p:cNvPr id="51" name="Connector: Curved 50">
            <a:extLst>
              <a:ext uri="{FF2B5EF4-FFF2-40B4-BE49-F238E27FC236}">
                <a16:creationId xmlns:a16="http://schemas.microsoft.com/office/drawing/2014/main" id="{A1FB494D-3AC7-E02F-2B22-06F802354C98}"/>
              </a:ext>
            </a:extLst>
          </p:cNvPr>
          <p:cNvCxnSpPr>
            <a:cxnSpLocks/>
            <a:endCxn id="55" idx="1"/>
          </p:cNvCxnSpPr>
          <p:nvPr/>
        </p:nvCxnSpPr>
        <p:spPr>
          <a:xfrm rot="5400000">
            <a:off x="-10904" y="4415205"/>
            <a:ext cx="1664006" cy="1019693"/>
          </a:xfrm>
          <a:prstGeom prst="curvedConnector4">
            <a:avLst>
              <a:gd name="adj1" fmla="val 44650"/>
              <a:gd name="adj2" fmla="val 122419"/>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48E76DB-3412-D204-6D3E-617AC5AFCA96}"/>
              </a:ext>
            </a:extLst>
          </p:cNvPr>
          <p:cNvSpPr txBox="1"/>
          <p:nvPr/>
        </p:nvSpPr>
        <p:spPr>
          <a:xfrm>
            <a:off x="311252" y="5579017"/>
            <a:ext cx="1657893" cy="646331"/>
          </a:xfrm>
          <a:prstGeom prst="rect">
            <a:avLst/>
          </a:prstGeom>
          <a:noFill/>
        </p:spPr>
        <p:txBody>
          <a:bodyPr wrap="square" rtlCol="0">
            <a:spAutoFit/>
          </a:bodyPr>
          <a:lstStyle/>
          <a:p>
            <a:pPr algn="l"/>
            <a:r>
              <a:rPr lang="it-IT" b="1" i="1" dirty="0">
                <a:solidFill>
                  <a:srgbClr val="00B050"/>
                </a:solidFill>
                <a:effectLst/>
                <a:latin typeface="Arial" panose="020B0604020202020204" pitchFamily="34" charset="0"/>
              </a:rPr>
              <a:t>V</a:t>
            </a:r>
            <a:r>
              <a:rPr lang="it-IT" b="1" i="1" baseline="-25000" dirty="0">
                <a:solidFill>
                  <a:srgbClr val="00B050"/>
                </a:solidFill>
                <a:effectLst/>
                <a:latin typeface="Arial" panose="020B0604020202020204" pitchFamily="34" charset="0"/>
              </a:rPr>
              <a:t>1</a:t>
            </a:r>
            <a:r>
              <a:rPr lang="it-IT" b="1" i="1" dirty="0">
                <a:solidFill>
                  <a:srgbClr val="00B050"/>
                </a:solidFill>
                <a:effectLst/>
                <a:latin typeface="Arial" panose="020B0604020202020204" pitchFamily="34" charset="0"/>
              </a:rPr>
              <a:t>, V</a:t>
            </a:r>
            <a:r>
              <a:rPr lang="it-IT" b="1" i="1" baseline="-25000" dirty="0">
                <a:solidFill>
                  <a:srgbClr val="00B050"/>
                </a:solidFill>
                <a:effectLst/>
                <a:latin typeface="Arial" panose="020B0604020202020204" pitchFamily="34" charset="0"/>
              </a:rPr>
              <a:t>2</a:t>
            </a:r>
            <a:r>
              <a:rPr lang="it-IT" b="1" i="1" dirty="0">
                <a:solidFill>
                  <a:srgbClr val="00B050"/>
                </a:solidFill>
                <a:effectLst/>
                <a:latin typeface="Arial" panose="020B0604020202020204" pitchFamily="34" charset="0"/>
              </a:rPr>
              <a:t>, V</a:t>
            </a:r>
            <a:r>
              <a:rPr lang="it-IT" b="1" i="1" baseline="-25000" dirty="0">
                <a:solidFill>
                  <a:srgbClr val="00B050"/>
                </a:solidFill>
                <a:effectLst/>
                <a:latin typeface="Arial" panose="020B0604020202020204" pitchFamily="34" charset="0"/>
              </a:rPr>
              <a:t>3</a:t>
            </a:r>
            <a:r>
              <a:rPr lang="it-IT" b="1" i="1" dirty="0">
                <a:solidFill>
                  <a:srgbClr val="00B050"/>
                </a:solidFill>
                <a:effectLst/>
                <a:latin typeface="Arial" panose="020B0604020202020204" pitchFamily="34" charset="0"/>
              </a:rPr>
              <a:t>...V</a:t>
            </a:r>
            <a:r>
              <a:rPr lang="it-IT" b="1" i="1" baseline="-25000" dirty="0">
                <a:solidFill>
                  <a:srgbClr val="00B050"/>
                </a:solidFill>
                <a:effectLst/>
                <a:latin typeface="Arial" panose="020B0604020202020204" pitchFamily="34" charset="0"/>
              </a:rPr>
              <a:t>n</a:t>
            </a:r>
            <a:br>
              <a:rPr lang="en-US" b="1" dirty="0">
                <a:solidFill>
                  <a:srgbClr val="00B050"/>
                </a:solidFill>
              </a:rPr>
            </a:br>
            <a:endParaRPr lang="it-IT" b="1" dirty="0">
              <a:solidFill>
                <a:srgbClr val="00B050"/>
              </a:solidFill>
            </a:endParaRPr>
          </a:p>
        </p:txBody>
      </p:sp>
      <p:grpSp>
        <p:nvGrpSpPr>
          <p:cNvPr id="5120" name="Group 5119">
            <a:extLst>
              <a:ext uri="{FF2B5EF4-FFF2-40B4-BE49-F238E27FC236}">
                <a16:creationId xmlns:a16="http://schemas.microsoft.com/office/drawing/2014/main" id="{18DCE0FF-3541-0C56-DB13-4D1A468D0C2C}"/>
              </a:ext>
            </a:extLst>
          </p:cNvPr>
          <p:cNvGrpSpPr/>
          <p:nvPr/>
        </p:nvGrpSpPr>
        <p:grpSpPr>
          <a:xfrm>
            <a:off x="5870187" y="5176907"/>
            <a:ext cx="5580859" cy="1292662"/>
            <a:chOff x="5483946" y="3771964"/>
            <a:chExt cx="5580859" cy="1292662"/>
          </a:xfrm>
        </p:grpSpPr>
        <p:sp>
          <p:nvSpPr>
            <p:cNvPr id="7" name="TextBox 6">
              <a:extLst>
                <a:ext uri="{FF2B5EF4-FFF2-40B4-BE49-F238E27FC236}">
                  <a16:creationId xmlns:a16="http://schemas.microsoft.com/office/drawing/2014/main" id="{0A999ECD-D5B4-B58A-8B29-464C96D904F4}"/>
                </a:ext>
              </a:extLst>
            </p:cNvPr>
            <p:cNvSpPr txBox="1"/>
            <p:nvPr/>
          </p:nvSpPr>
          <p:spPr>
            <a:xfrm>
              <a:off x="5864066" y="3771964"/>
              <a:ext cx="5200739" cy="1292662"/>
            </a:xfrm>
            <a:prstGeom prst="rect">
              <a:avLst/>
            </a:prstGeom>
            <a:noFill/>
          </p:spPr>
          <p:txBody>
            <a:bodyPr wrap="square" rtlCol="0">
              <a:spAutoFit/>
            </a:bodyPr>
            <a:lstStyle/>
            <a:p>
              <a:pPr algn="l"/>
              <a:r>
                <a:rPr lang="en-US" sz="1200" b="1" i="0" dirty="0">
                  <a:solidFill>
                    <a:srgbClr val="E99757"/>
                  </a:solidFill>
                  <a:effectLst/>
                  <a:latin typeface="Arial" panose="020B0604020202020204" pitchFamily="34" charset="0"/>
                </a:rPr>
                <a:t>The lines connecting the nodes in Figure 2 are only there to represent adjacency and do not signify a connection as normally indicated when discussing a neural network.</a:t>
              </a:r>
              <a:r>
                <a:rPr lang="en-US" sz="1200" b="1" i="0" dirty="0">
                  <a:solidFill>
                    <a:srgbClr val="E99757"/>
                  </a:solidFill>
                  <a:effectLst/>
                  <a:latin typeface="Times New Roman" panose="02020603050405020304" pitchFamily="18" charset="0"/>
                </a:rPr>
                <a:t> </a:t>
              </a:r>
              <a:r>
                <a:rPr lang="en-US" sz="1200" b="1" i="1" dirty="0">
                  <a:solidFill>
                    <a:srgbClr val="E99757"/>
                  </a:solidFill>
                  <a:effectLst/>
                  <a:latin typeface="Arial" panose="020B0604020202020204" pitchFamily="34" charset="0"/>
                </a:rPr>
                <a:t>There are no lateral connections between nodes within the lattice.</a:t>
              </a:r>
              <a:endParaRPr lang="en-US" sz="1200" b="1" i="0" dirty="0">
                <a:solidFill>
                  <a:srgbClr val="E99757"/>
                </a:solidFill>
                <a:effectLst/>
                <a:latin typeface="Times New Roman" panose="02020603050405020304" pitchFamily="18" charset="0"/>
              </a:endParaRPr>
            </a:p>
            <a:p>
              <a:br>
                <a:rPr lang="en-US" sz="1200" dirty="0"/>
              </a:br>
              <a:endParaRPr lang="it-IT" dirty="0"/>
            </a:p>
          </p:txBody>
        </p:sp>
        <p:pic>
          <p:nvPicPr>
            <p:cNvPr id="63" name="Graphic 62">
              <a:extLst>
                <a:ext uri="{FF2B5EF4-FFF2-40B4-BE49-F238E27FC236}">
                  <a16:creationId xmlns:a16="http://schemas.microsoft.com/office/drawing/2014/main" id="{F9CD5121-2A06-D7D4-7435-55781567F0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3946" y="3960024"/>
              <a:ext cx="380999" cy="380999"/>
            </a:xfrm>
            <a:prstGeom prst="rect">
              <a:avLst/>
            </a:prstGeom>
          </p:spPr>
        </p:pic>
      </p:grpSp>
      <p:cxnSp>
        <p:nvCxnSpPr>
          <p:cNvPr id="5121" name="Connector: Curved 5120">
            <a:extLst>
              <a:ext uri="{FF2B5EF4-FFF2-40B4-BE49-F238E27FC236}">
                <a16:creationId xmlns:a16="http://schemas.microsoft.com/office/drawing/2014/main" id="{4C03628A-59CC-0E38-C2EF-26BA8D46FB04}"/>
              </a:ext>
            </a:extLst>
          </p:cNvPr>
          <p:cNvCxnSpPr>
            <a:cxnSpLocks/>
            <a:stCxn id="5124" idx="3"/>
            <a:endCxn id="5134" idx="1"/>
          </p:cNvCxnSpPr>
          <p:nvPr/>
        </p:nvCxnSpPr>
        <p:spPr>
          <a:xfrm flipV="1">
            <a:off x="5132282" y="3986142"/>
            <a:ext cx="1249711" cy="1269567"/>
          </a:xfrm>
          <a:prstGeom prst="curvedConnector3">
            <a:avLst>
              <a:gd name="adj1" fmla="val 50000"/>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34" name="TextBox 5133">
            <a:extLst>
              <a:ext uri="{FF2B5EF4-FFF2-40B4-BE49-F238E27FC236}">
                <a16:creationId xmlns:a16="http://schemas.microsoft.com/office/drawing/2014/main" id="{47F99ADD-08C0-F435-2FBE-C141AE647CA9}"/>
              </a:ext>
            </a:extLst>
          </p:cNvPr>
          <p:cNvSpPr txBox="1"/>
          <p:nvPr/>
        </p:nvSpPr>
        <p:spPr>
          <a:xfrm>
            <a:off x="6381993" y="3401366"/>
            <a:ext cx="4243981" cy="1169551"/>
          </a:xfrm>
          <a:prstGeom prst="rect">
            <a:avLst/>
          </a:prstGeom>
          <a:noFill/>
        </p:spPr>
        <p:txBody>
          <a:bodyPr wrap="square" rtlCol="0">
            <a:spAutoFit/>
          </a:bodyPr>
          <a:lstStyle/>
          <a:p>
            <a:pPr algn="l"/>
            <a:r>
              <a:rPr lang="en-US" sz="1400" dirty="0">
                <a:solidFill>
                  <a:srgbClr val="2F3342"/>
                </a:solidFill>
                <a:latin typeface="Arial" panose="020B0604020202020204" pitchFamily="34" charset="0"/>
              </a:rPr>
              <a:t>The SOM shown in Figure 2 has a default lattice size of 40x40. Each node in the lattice has three weights, one for each element of the input vector: </a:t>
            </a:r>
            <a:r>
              <a:rPr lang="en-US" sz="1400" dirty="0">
                <a:solidFill>
                  <a:srgbClr val="FF0000"/>
                </a:solidFill>
                <a:latin typeface="Arial" panose="020B0604020202020204" pitchFamily="34" charset="0"/>
              </a:rPr>
              <a:t>red</a:t>
            </a:r>
            <a:r>
              <a:rPr lang="en-US" sz="1400" dirty="0">
                <a:solidFill>
                  <a:srgbClr val="2F3342"/>
                </a:solidFill>
                <a:latin typeface="Arial" panose="020B0604020202020204" pitchFamily="34" charset="0"/>
              </a:rPr>
              <a:t>, </a:t>
            </a:r>
            <a:r>
              <a:rPr lang="en-US" sz="1400" dirty="0">
                <a:solidFill>
                  <a:srgbClr val="00B050"/>
                </a:solidFill>
                <a:latin typeface="Arial" panose="020B0604020202020204" pitchFamily="34" charset="0"/>
              </a:rPr>
              <a:t>green</a:t>
            </a:r>
            <a:r>
              <a:rPr lang="en-US" sz="1400" dirty="0">
                <a:solidFill>
                  <a:srgbClr val="2F3342"/>
                </a:solidFill>
                <a:latin typeface="Arial" panose="020B0604020202020204" pitchFamily="34" charset="0"/>
              </a:rPr>
              <a:t> and </a:t>
            </a:r>
            <a:r>
              <a:rPr lang="en-US" sz="1400" dirty="0">
                <a:solidFill>
                  <a:schemeClr val="accent5">
                    <a:lumMod val="50000"/>
                    <a:lumOff val="50000"/>
                  </a:schemeClr>
                </a:solidFill>
                <a:latin typeface="Arial" panose="020B0604020202020204" pitchFamily="34" charset="0"/>
              </a:rPr>
              <a:t>blue</a:t>
            </a:r>
            <a:r>
              <a:rPr lang="en-US" sz="1400" dirty="0">
                <a:solidFill>
                  <a:srgbClr val="2F3342"/>
                </a:solidFill>
                <a:latin typeface="Arial" panose="020B0604020202020204" pitchFamily="34" charset="0"/>
              </a:rPr>
              <a:t>. Each node is represented by a rectangular cell when drawn to your display.</a:t>
            </a:r>
            <a:endParaRPr lang="it-IT" sz="1400" dirty="0">
              <a:solidFill>
                <a:srgbClr val="2F3342"/>
              </a:solidFill>
              <a:latin typeface="Arial" panose="020B0604020202020204" pitchFamily="34" charset="0"/>
            </a:endParaRPr>
          </a:p>
        </p:txBody>
      </p:sp>
    </p:spTree>
    <p:extLst>
      <p:ext uri="{BB962C8B-B14F-4D97-AF65-F5344CB8AC3E}">
        <p14:creationId xmlns:p14="http://schemas.microsoft.com/office/powerpoint/2010/main" val="340652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pic>
        <p:nvPicPr>
          <p:cNvPr id="10" name="Picture 9" descr="A picture containing orange, vector graphics&#10;&#10;Description automatically generated">
            <a:extLst>
              <a:ext uri="{FF2B5EF4-FFF2-40B4-BE49-F238E27FC236}">
                <a16:creationId xmlns:a16="http://schemas.microsoft.com/office/drawing/2014/main" id="{046AE823-D423-7676-3A1E-7F87BFC64930}"/>
              </a:ext>
            </a:extLst>
          </p:cNvPr>
          <p:cNvPicPr>
            <a:picLocks noChangeAspect="1"/>
          </p:cNvPicPr>
          <p:nvPr/>
        </p:nvPicPr>
        <p:blipFill>
          <a:blip r:embed="rId3"/>
          <a:stretch>
            <a:fillRect/>
          </a:stretch>
        </p:blipFill>
        <p:spPr>
          <a:xfrm>
            <a:off x="1571830" y="0"/>
            <a:ext cx="3294084" cy="3294084"/>
          </a:xfrm>
          <a:prstGeom prst="rect">
            <a:avLst/>
          </a:prstGeom>
        </p:spPr>
      </p:pic>
      <p:sp>
        <p:nvSpPr>
          <p:cNvPr id="24" name="Title 2">
            <a:extLst>
              <a:ext uri="{FF2B5EF4-FFF2-40B4-BE49-F238E27FC236}">
                <a16:creationId xmlns:a16="http://schemas.microsoft.com/office/drawing/2014/main" id="{11C61DED-1140-748B-00C1-67C5F537CBA9}"/>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25" name="Text Placeholder 1">
            <a:extLst>
              <a:ext uri="{FF2B5EF4-FFF2-40B4-BE49-F238E27FC236}">
                <a16:creationId xmlns:a16="http://schemas.microsoft.com/office/drawing/2014/main" id="{F35706B8-98FB-582D-2AA1-10626BF01A51}"/>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p:sp>
        <p:nvSpPr>
          <p:cNvPr id="32" name="TextBox 31">
            <a:extLst>
              <a:ext uri="{FF2B5EF4-FFF2-40B4-BE49-F238E27FC236}">
                <a16:creationId xmlns:a16="http://schemas.microsoft.com/office/drawing/2014/main" id="{177CF991-5877-8FFC-592A-A23AFAEC8280}"/>
              </a:ext>
            </a:extLst>
          </p:cNvPr>
          <p:cNvSpPr txBox="1"/>
          <p:nvPr/>
        </p:nvSpPr>
        <p:spPr>
          <a:xfrm>
            <a:off x="1571830" y="2721346"/>
            <a:ext cx="8167801" cy="3139321"/>
          </a:xfrm>
          <a:prstGeom prst="rect">
            <a:avLst/>
          </a:prstGeom>
          <a:noFill/>
        </p:spPr>
        <p:txBody>
          <a:bodyPr wrap="square" rtlCol="0">
            <a:spAutoFit/>
          </a:bodyPr>
          <a:lstStyle/>
          <a:p>
            <a:pPr marL="0" indent="0">
              <a:buNone/>
            </a:pPr>
            <a:endParaRPr lang="en-US" sz="1400" spc="300" dirty="0">
              <a:solidFill>
                <a:schemeClr val="accent1"/>
              </a:solidFill>
              <a:cs typeface="Calibri"/>
            </a:endParaRPr>
          </a:p>
          <a:p>
            <a:pPr marL="0" indent="0">
              <a:buNone/>
            </a:pPr>
            <a:endParaRPr lang="en-US" sz="1400" spc="300" dirty="0">
              <a:solidFill>
                <a:schemeClr val="accent1"/>
              </a:solidFill>
              <a:cs typeface="Calibri"/>
            </a:endParaRPr>
          </a:p>
          <a:p>
            <a:pPr marL="0" indent="0" algn="ctr">
              <a:buNone/>
            </a:pPr>
            <a:r>
              <a:rPr lang="en-US" sz="1400" spc="300" dirty="0">
                <a:solidFill>
                  <a:schemeClr val="accent1"/>
                </a:solidFill>
                <a:cs typeface="Calibri"/>
              </a:rPr>
              <a:t>ALGORITHM</a:t>
            </a:r>
            <a:endParaRPr lang="en-US" sz="1400" spc="300" dirty="0">
              <a:solidFill>
                <a:schemeClr val="accent1"/>
              </a:solidFill>
            </a:endParaRPr>
          </a:p>
          <a:p>
            <a:endParaRPr lang="it-IT" sz="1400" dirty="0"/>
          </a:p>
          <a:p>
            <a:r>
              <a:rPr lang="en-US" sz="1600" dirty="0"/>
              <a:t>SOM does not need a target output. Instead, where the node weights match the input vector, that area of the lattice is selectively optimized to more closely resemble the data for the class the input vector is a member of. From an initial distribution of random weights, and over many iterations, the SOM eventually settles into a map of stable zones. Each zone is effectively a feature classifier, so you can think of the graphical output as a type of feature map of the input space. If you take another look at the trained network shown in  Figure 2, the blocks of similar </a:t>
            </a:r>
            <a:r>
              <a:rPr lang="en-US" sz="1600" dirty="0" err="1"/>
              <a:t>colour</a:t>
            </a:r>
            <a:r>
              <a:rPr lang="en-US" sz="1600" dirty="0"/>
              <a:t> represent  the individual zones. Any new, previously unseen input vectors presented to the network will stimulate nodes in the zone with similar weight vectors.</a:t>
            </a:r>
            <a:endParaRPr lang="it-IT" sz="1600" dirty="0"/>
          </a:p>
          <a:p>
            <a:endParaRPr lang="it-IT" sz="1400" dirty="0"/>
          </a:p>
        </p:txBody>
      </p:sp>
    </p:spTree>
    <p:extLst>
      <p:ext uri="{BB962C8B-B14F-4D97-AF65-F5344CB8AC3E}">
        <p14:creationId xmlns:p14="http://schemas.microsoft.com/office/powerpoint/2010/main" val="192568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9</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p:graphicFrame>
        <p:nvGraphicFramePr>
          <p:cNvPr id="10" name="TextBox 31">
            <a:extLst>
              <a:ext uri="{FF2B5EF4-FFF2-40B4-BE49-F238E27FC236}">
                <a16:creationId xmlns:a16="http://schemas.microsoft.com/office/drawing/2014/main" id="{C7D42F16-12E3-823D-3FCF-917A1BF825A7}"/>
              </a:ext>
            </a:extLst>
          </p:cNvPr>
          <p:cNvGraphicFramePr/>
          <p:nvPr>
            <p:extLst>
              <p:ext uri="{D42A27DB-BD31-4B8C-83A1-F6EECF244321}">
                <p14:modId xmlns:p14="http://schemas.microsoft.com/office/powerpoint/2010/main" val="1972155261"/>
              </p:ext>
            </p:extLst>
          </p:nvPr>
        </p:nvGraphicFramePr>
        <p:xfrm>
          <a:off x="547791" y="224049"/>
          <a:ext cx="4634596" cy="6546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Connector: Elbow 10">
            <a:extLst>
              <a:ext uri="{FF2B5EF4-FFF2-40B4-BE49-F238E27FC236}">
                <a16:creationId xmlns:a16="http://schemas.microsoft.com/office/drawing/2014/main" id="{911C39EA-CEFF-438F-BDC2-C1ABA870DBBD}"/>
              </a:ext>
            </a:extLst>
          </p:cNvPr>
          <p:cNvCxnSpPr>
            <a:cxnSpLocks/>
          </p:cNvCxnSpPr>
          <p:nvPr/>
        </p:nvCxnSpPr>
        <p:spPr>
          <a:xfrm rot="16200000" flipV="1">
            <a:off x="3459789" y="3144028"/>
            <a:ext cx="3892532" cy="373380"/>
          </a:xfrm>
          <a:prstGeom prst="bentConnector3">
            <a:avLst>
              <a:gd name="adj1" fmla="val 10011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941D573-AC35-4557-8D74-AB5634224A0E}"/>
              </a:ext>
            </a:extLst>
          </p:cNvPr>
          <p:cNvGrpSpPr/>
          <p:nvPr/>
        </p:nvGrpSpPr>
        <p:grpSpPr>
          <a:xfrm>
            <a:off x="5137775" y="5233653"/>
            <a:ext cx="446740" cy="91440"/>
            <a:chOff x="2076827" y="4950078"/>
            <a:chExt cx="446740" cy="91440"/>
          </a:xfrm>
        </p:grpSpPr>
        <p:sp>
          <p:nvSpPr>
            <p:cNvPr id="13" name="Straight Connector 3">
              <a:extLst>
                <a:ext uri="{FF2B5EF4-FFF2-40B4-BE49-F238E27FC236}">
                  <a16:creationId xmlns:a16="http://schemas.microsoft.com/office/drawing/2014/main" id="{8A361481-9ACA-AD8B-98FC-BF5ADD368C38}"/>
                </a:ext>
              </a:extLst>
            </p:cNvPr>
            <p:cNvSpPr/>
            <p:nvPr/>
          </p:nvSpPr>
          <p:spPr>
            <a:xfrm>
              <a:off x="2076827" y="4950078"/>
              <a:ext cx="446740" cy="91440"/>
            </a:xfrm>
            <a:custGeom>
              <a:avLst/>
              <a:gdLst/>
              <a:ahLst/>
              <a:cxnLst/>
              <a:rect l="0" t="0" r="0" b="0"/>
              <a:pathLst>
                <a:path>
                  <a:moveTo>
                    <a:pt x="0" y="45720"/>
                  </a:moveTo>
                  <a:lnTo>
                    <a:pt x="446740"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4">
              <a:extLst>
                <a:ext uri="{FF2B5EF4-FFF2-40B4-BE49-F238E27FC236}">
                  <a16:creationId xmlns:a16="http://schemas.microsoft.com/office/drawing/2014/main" id="{F5362939-4334-ADAB-3956-257623CFD87F}"/>
                </a:ext>
              </a:extLst>
            </p:cNvPr>
            <p:cNvSpPr txBox="1"/>
            <p:nvPr/>
          </p:nvSpPr>
          <p:spPr>
            <a:xfrm>
              <a:off x="2288264" y="4993409"/>
              <a:ext cx="23867" cy="4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p:txBody>
        </p:sp>
      </p:grpSp>
      <p:sp>
        <p:nvSpPr>
          <p:cNvPr id="17" name="TextBox 16">
            <a:extLst>
              <a:ext uri="{FF2B5EF4-FFF2-40B4-BE49-F238E27FC236}">
                <a16:creationId xmlns:a16="http://schemas.microsoft.com/office/drawing/2014/main" id="{981CD7EA-2734-EE34-E5B4-BA50B1E39758}"/>
              </a:ext>
            </a:extLst>
          </p:cNvPr>
          <p:cNvSpPr txBox="1"/>
          <p:nvPr/>
        </p:nvSpPr>
        <p:spPr>
          <a:xfrm>
            <a:off x="5248262" y="1017188"/>
            <a:ext cx="689945" cy="392415"/>
          </a:xfrm>
          <a:prstGeom prst="rect">
            <a:avLst/>
          </a:prstGeom>
          <a:noFill/>
        </p:spPr>
        <p:txBody>
          <a:bodyPr wrap="square" rtlCol="0">
            <a:spAutoFit/>
          </a:bodyPr>
          <a:lstStyle/>
          <a:p>
            <a:r>
              <a:rPr lang="it-IT" sz="1050" b="1" dirty="0">
                <a:solidFill>
                  <a:srgbClr val="A53F52"/>
                </a:solidFill>
              </a:rPr>
              <a:t>N</a:t>
            </a:r>
            <a:r>
              <a:rPr lang="it-IT" sz="1000" dirty="0">
                <a:solidFill>
                  <a:srgbClr val="A53F52"/>
                </a:solidFill>
              </a:rPr>
              <a:t> </a:t>
            </a:r>
            <a:r>
              <a:rPr lang="it-IT" sz="900" dirty="0">
                <a:solidFill>
                  <a:srgbClr val="A53F52"/>
                </a:solidFill>
              </a:rPr>
              <a:t>iterations</a:t>
            </a:r>
            <a:endParaRPr lang="it-IT" sz="1000" dirty="0">
              <a:solidFill>
                <a:srgbClr val="A53F52"/>
              </a:solidFill>
            </a:endParaRPr>
          </a:p>
        </p:txBody>
      </p:sp>
      <p:cxnSp>
        <p:nvCxnSpPr>
          <p:cNvPr id="18" name="Connector: Curved 17">
            <a:extLst>
              <a:ext uri="{FF2B5EF4-FFF2-40B4-BE49-F238E27FC236}">
                <a16:creationId xmlns:a16="http://schemas.microsoft.com/office/drawing/2014/main" id="{8EB39CC8-2564-9CDA-1799-BD96D583588F}"/>
              </a:ext>
            </a:extLst>
          </p:cNvPr>
          <p:cNvCxnSpPr>
            <a:cxnSpLocks/>
            <a:stCxn id="10" idx="3"/>
            <a:endCxn id="19" idx="1"/>
          </p:cNvCxnSpPr>
          <p:nvPr/>
        </p:nvCxnSpPr>
        <p:spPr>
          <a:xfrm flipV="1">
            <a:off x="5182387" y="2299499"/>
            <a:ext cx="1889487" cy="1197773"/>
          </a:xfrm>
          <a:prstGeom prst="curvedConnector3">
            <a:avLst>
              <a:gd name="adj1" fmla="val 50000"/>
            </a:avLst>
          </a:prstGeom>
          <a:ln w="381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3F1E36-4E34-9F63-19C0-90F19654DCF7}"/>
                  </a:ext>
                </a:extLst>
              </p:cNvPr>
              <p:cNvSpPr txBox="1"/>
              <p:nvPr/>
            </p:nvSpPr>
            <p:spPr>
              <a:xfrm>
                <a:off x="7071874" y="1971492"/>
                <a:ext cx="3070459" cy="656013"/>
              </a:xfrm>
              <a:prstGeom prst="rect">
                <a:avLst/>
              </a:prstGeom>
              <a:noFill/>
              <a:ln w="28575">
                <a:solidFill>
                  <a:schemeClr val="accent2"/>
                </a:solidFill>
              </a:ln>
            </p:spPr>
            <p:txBody>
              <a:bodyPr wrap="square" rtlCol="0">
                <a:spAutoFit/>
              </a:bodyPr>
              <a:lstStyle/>
              <a:p>
                <a:r>
                  <a:rPr lang="pt-BR" i="1" dirty="0"/>
                  <a:t>Dist</a:t>
                </a:r>
                <a14:m>
                  <m:oMath xmlns:m="http://schemas.openxmlformats.org/officeDocument/2006/math">
                    <m:r>
                      <a:rPr lang="it-IT" b="0" i="1" smtClean="0">
                        <a:latin typeface="Cambria Math" panose="02040503050406030204" pitchFamily="18" charset="0"/>
                      </a:rPr>
                      <m:t> </m:t>
                    </m:r>
                    <m:r>
                      <a:rPr lang="pt-BR" i="1" smtClean="0">
                        <a:latin typeface="Cambria Math" panose="02040503050406030204" pitchFamily="18" charset="0"/>
                      </a:rPr>
                      <m:t>=</m:t>
                    </m:r>
                    <m:rad>
                      <m:radPr>
                        <m:degHide m:val="on"/>
                        <m:ctrlPr>
                          <a:rPr lang="pt-BR" i="1" smtClean="0">
                            <a:latin typeface="Cambria Math" panose="02040503050406030204" pitchFamily="18" charset="0"/>
                          </a:rPr>
                        </m:ctrlPr>
                      </m:radPr>
                      <m:deg/>
                      <m:e>
                        <m:nary>
                          <m:naryPr>
                            <m:chr m:val="∑"/>
                            <m:ctrlPr>
                              <a:rPr lang="pt-BR" i="1">
                                <a:latin typeface="Cambria Math" panose="02040503050406030204" pitchFamily="18" charset="0"/>
                              </a:rPr>
                            </m:ctrlPr>
                          </m:naryPr>
                          <m:sub>
                            <m:r>
                              <m:rPr>
                                <m:brk m:alnAt="23"/>
                              </m:rPr>
                              <a:rPr lang="it-IT" i="1">
                                <a:latin typeface="Cambria Math" panose="02040503050406030204" pitchFamily="18" charset="0"/>
                              </a:rPr>
                              <m:t>𝑖</m:t>
                            </m:r>
                            <m:r>
                              <a:rPr lang="pt-BR" i="1">
                                <a:latin typeface="Cambria Math" panose="02040503050406030204" pitchFamily="18" charset="0"/>
                              </a:rPr>
                              <m:t>=0</m:t>
                            </m:r>
                          </m:sub>
                          <m:sup>
                            <m:r>
                              <a:rPr lang="it-IT" i="1">
                                <a:latin typeface="Cambria Math" panose="02040503050406030204" pitchFamily="18" charset="0"/>
                              </a:rPr>
                              <m:t>𝑖</m:t>
                            </m:r>
                            <m:r>
                              <a:rPr lang="it-IT" i="1">
                                <a:latin typeface="Cambria Math" panose="02040503050406030204" pitchFamily="18" charset="0"/>
                              </a:rPr>
                              <m:t>=</m:t>
                            </m:r>
                            <m:r>
                              <a:rPr lang="pt-BR" i="1">
                                <a:latin typeface="Cambria Math" panose="02040503050406030204" pitchFamily="18" charset="0"/>
                              </a:rPr>
                              <m:t>𝑛</m:t>
                            </m:r>
                          </m:sup>
                          <m:e>
                            <m:sSup>
                              <m:sSupPr>
                                <m:ctrlPr>
                                  <a:rPr lang="it-IT" i="1">
                                    <a:latin typeface="Cambria Math" panose="02040503050406030204" pitchFamily="18" charset="0"/>
                                  </a:rPr>
                                </m:ctrlPr>
                              </m:sSupPr>
                              <m:e>
                                <m:d>
                                  <m:dPr>
                                    <m:ctrlPr>
                                      <a:rPr lang="it-IT" i="1">
                                        <a:latin typeface="Cambria Math" panose="02040503050406030204" pitchFamily="18" charset="0"/>
                                      </a:rPr>
                                    </m:ctrlPr>
                                  </m:dPr>
                                  <m:e>
                                    <m:r>
                                      <a:rPr lang="it-IT" i="1">
                                        <a:latin typeface="Cambria Math" panose="02040503050406030204" pitchFamily="18" charset="0"/>
                                      </a:rPr>
                                      <m:t>𝑉</m:t>
                                    </m:r>
                                    <m:r>
                                      <a:rPr lang="it-IT" i="1" baseline="-25000">
                                        <a:latin typeface="Cambria Math" panose="02040503050406030204" pitchFamily="18" charset="0"/>
                                      </a:rPr>
                                      <m:t>𝑖</m:t>
                                    </m:r>
                                    <m:r>
                                      <a:rPr lang="it-IT" i="1">
                                        <a:latin typeface="Cambria Math" panose="02040503050406030204" pitchFamily="18" charset="0"/>
                                      </a:rPr>
                                      <m:t>−</m:t>
                                    </m:r>
                                    <m:r>
                                      <a:rPr lang="it-IT" i="1">
                                        <a:latin typeface="Cambria Math" panose="02040503050406030204" pitchFamily="18" charset="0"/>
                                      </a:rPr>
                                      <m:t>𝑊𝑖</m:t>
                                    </m:r>
                                  </m:e>
                                </m:d>
                              </m:e>
                              <m:sup>
                                <m:r>
                                  <a:rPr lang="it-IT" i="1">
                                    <a:latin typeface="Cambria Math" panose="02040503050406030204" pitchFamily="18" charset="0"/>
                                  </a:rPr>
                                  <m:t>2</m:t>
                                </m:r>
                              </m:sup>
                            </m:sSup>
                          </m:e>
                        </m:nary>
                      </m:e>
                    </m:rad>
                  </m:oMath>
                </a14:m>
                <a:endParaRPr lang="it-IT" dirty="0"/>
              </a:p>
            </p:txBody>
          </p:sp>
        </mc:Choice>
        <mc:Fallback xmlns="">
          <p:sp>
            <p:nvSpPr>
              <p:cNvPr id="19" name="TextBox 18">
                <a:extLst>
                  <a:ext uri="{FF2B5EF4-FFF2-40B4-BE49-F238E27FC236}">
                    <a16:creationId xmlns:a16="http://schemas.microsoft.com/office/drawing/2014/main" id="{F83F1E36-4E34-9F63-19C0-90F19654DCF7}"/>
                  </a:ext>
                </a:extLst>
              </p:cNvPr>
              <p:cNvSpPr txBox="1">
                <a:spLocks noRot="1" noChangeAspect="1" noMove="1" noResize="1" noEditPoints="1" noAdjustHandles="1" noChangeArrowheads="1" noChangeShapeType="1" noTextEdit="1"/>
              </p:cNvSpPr>
              <p:nvPr/>
            </p:nvSpPr>
            <p:spPr>
              <a:xfrm>
                <a:off x="7071874" y="1971492"/>
                <a:ext cx="3070459" cy="656013"/>
              </a:xfrm>
              <a:prstGeom prst="rect">
                <a:avLst/>
              </a:prstGeom>
              <a:blipFill>
                <a:blip r:embed="rId8"/>
                <a:stretch>
                  <a:fillRect l="-1179"/>
                </a:stretch>
              </a:blipFill>
              <a:ln w="28575">
                <a:solidFill>
                  <a:schemeClr val="accent2"/>
                </a:solidFill>
              </a:ln>
            </p:spPr>
            <p:txBody>
              <a:bodyPr/>
              <a:lstStyle/>
              <a:p>
                <a:r>
                  <a:rPr lang="it-IT">
                    <a:noFill/>
                  </a:rPr>
                  <a:t> </a:t>
                </a:r>
              </a:p>
            </p:txBody>
          </p:sp>
        </mc:Fallback>
      </mc:AlternateContent>
      <p:pic>
        <p:nvPicPr>
          <p:cNvPr id="20" name="Picture 19">
            <a:extLst>
              <a:ext uri="{FF2B5EF4-FFF2-40B4-BE49-F238E27FC236}">
                <a16:creationId xmlns:a16="http://schemas.microsoft.com/office/drawing/2014/main" id="{014A031F-C27D-18AF-84A8-D2C3A4D11CE6}"/>
              </a:ext>
            </a:extLst>
          </p:cNvPr>
          <p:cNvPicPr>
            <a:picLocks noChangeAspect="1"/>
          </p:cNvPicPr>
          <p:nvPr/>
        </p:nvPicPr>
        <p:blipFill>
          <a:blip r:embed="rId9"/>
          <a:stretch>
            <a:fillRect/>
          </a:stretch>
        </p:blipFill>
        <p:spPr>
          <a:xfrm>
            <a:off x="6682568" y="3151181"/>
            <a:ext cx="2858655" cy="2858655"/>
          </a:xfrm>
          <a:prstGeom prst="rect">
            <a:avLst/>
          </a:prstGeom>
        </p:spPr>
      </p:pic>
      <p:cxnSp>
        <p:nvCxnSpPr>
          <p:cNvPr id="21" name="Connector: Curved 20">
            <a:extLst>
              <a:ext uri="{FF2B5EF4-FFF2-40B4-BE49-F238E27FC236}">
                <a16:creationId xmlns:a16="http://schemas.microsoft.com/office/drawing/2014/main" id="{49685566-6405-8BCA-2A23-996BA7FBFB20}"/>
              </a:ext>
            </a:extLst>
          </p:cNvPr>
          <p:cNvCxnSpPr>
            <a:cxnSpLocks/>
            <a:endCxn id="20" idx="2"/>
          </p:cNvCxnSpPr>
          <p:nvPr/>
        </p:nvCxnSpPr>
        <p:spPr>
          <a:xfrm>
            <a:off x="2082126" y="5840812"/>
            <a:ext cx="6029770" cy="169024"/>
          </a:xfrm>
          <a:prstGeom prst="curvedConnector4">
            <a:avLst>
              <a:gd name="adj1" fmla="val -970"/>
              <a:gd name="adj2" fmla="val 382789"/>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7D4624-3E05-246F-A200-AA36295EB363}"/>
              </a:ext>
            </a:extLst>
          </p:cNvPr>
          <p:cNvSpPr txBox="1"/>
          <p:nvPr/>
        </p:nvSpPr>
        <p:spPr>
          <a:xfrm>
            <a:off x="9725891" y="3151181"/>
            <a:ext cx="2305929" cy="2308324"/>
          </a:xfrm>
          <a:prstGeom prst="rect">
            <a:avLst/>
          </a:prstGeom>
          <a:noFill/>
        </p:spPr>
        <p:txBody>
          <a:bodyPr wrap="square" rtlCol="0">
            <a:spAutoFit/>
          </a:bodyPr>
          <a:lstStyle/>
          <a:p>
            <a:r>
              <a:rPr lang="en-US" sz="1200" dirty="0">
                <a:solidFill>
                  <a:schemeClr val="accent3"/>
                </a:solidFill>
              </a:rPr>
              <a:t>What other nodes are in the vicinity of the BMU? </a:t>
            </a:r>
          </a:p>
          <a:p>
            <a:endParaRPr lang="en-US" sz="1200" dirty="0">
              <a:solidFill>
                <a:schemeClr val="accent3"/>
              </a:solidFill>
            </a:endParaRPr>
          </a:p>
          <a:p>
            <a:r>
              <a:rPr lang="en-US" sz="1200" dirty="0">
                <a:solidFill>
                  <a:schemeClr val="accent3"/>
                </a:solidFill>
              </a:rPr>
              <a:t>We calculate the radius of the neighborhood and then apply Pythagoras to determine whether each node is within the radial distance. </a:t>
            </a:r>
          </a:p>
          <a:p>
            <a:endParaRPr lang="en-US" sz="1200" dirty="0">
              <a:solidFill>
                <a:schemeClr val="accent3"/>
              </a:solidFill>
            </a:endParaRPr>
          </a:p>
          <a:p>
            <a:r>
              <a:rPr lang="en-US" sz="1200" dirty="0">
                <a:solidFill>
                  <a:schemeClr val="accent3"/>
                </a:solidFill>
              </a:rPr>
              <a:t>Figure 3 shows an example of the size of a typical neighborhood at the beginning of training.</a:t>
            </a:r>
            <a:endParaRPr lang="it-IT" sz="1200" dirty="0">
              <a:solidFill>
                <a:schemeClr val="accent3"/>
              </a:solidFill>
            </a:endParaRPr>
          </a:p>
        </p:txBody>
      </p:sp>
      <p:sp>
        <p:nvSpPr>
          <p:cNvPr id="23" name="TextBox 22">
            <a:extLst>
              <a:ext uri="{FF2B5EF4-FFF2-40B4-BE49-F238E27FC236}">
                <a16:creationId xmlns:a16="http://schemas.microsoft.com/office/drawing/2014/main" id="{53E8D887-D8A6-7105-9ACC-12F57689BEED}"/>
              </a:ext>
            </a:extLst>
          </p:cNvPr>
          <p:cNvSpPr txBox="1"/>
          <p:nvPr/>
        </p:nvSpPr>
        <p:spPr>
          <a:xfrm>
            <a:off x="6716722" y="6009291"/>
            <a:ext cx="625492" cy="253916"/>
          </a:xfrm>
          <a:prstGeom prst="rect">
            <a:avLst/>
          </a:prstGeom>
          <a:noFill/>
        </p:spPr>
        <p:txBody>
          <a:bodyPr wrap="none" rtlCol="0">
            <a:spAutoFit/>
          </a:bodyPr>
          <a:lstStyle/>
          <a:p>
            <a:r>
              <a:rPr lang="it-IT" sz="1050" dirty="0">
                <a:solidFill>
                  <a:srgbClr val="898989"/>
                </a:solidFill>
              </a:rPr>
              <a:t>Figure 3</a:t>
            </a:r>
          </a:p>
        </p:txBody>
      </p:sp>
    </p:spTree>
    <p:extLst>
      <p:ext uri="{BB962C8B-B14F-4D97-AF65-F5344CB8AC3E}">
        <p14:creationId xmlns:p14="http://schemas.microsoft.com/office/powerpoint/2010/main" val="92414742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1_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E4EAC9-33DC-4CF0-BA31-C98F61CE4785}">
  <ds:schemaRefs>
    <ds:schemaRef ds:uri="http://schemas.microsoft.com/sharepoint/v3/contenttype/forms"/>
  </ds:schemaRefs>
</ds:datastoreItem>
</file>

<file path=customXml/itemProps3.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1879</TotalTime>
  <Words>2758</Words>
  <Application>Microsoft Office PowerPoint</Application>
  <PresentationFormat>Widescreen</PresentationFormat>
  <Paragraphs>189</Paragraphs>
  <Slides>14</Slides>
  <Notes>5</Notes>
  <HiddenSlides>0</HiddenSlides>
  <MMClips>1</MMClips>
  <ScaleCrop>false</ScaleCrop>
  <HeadingPairs>
    <vt:vector size="6" baseType="variant">
      <vt:variant>
        <vt:lpstr>Caratteri utilizzati</vt:lpstr>
      </vt:variant>
      <vt:variant>
        <vt:i4>6</vt:i4>
      </vt:variant>
      <vt:variant>
        <vt:lpstr>Tema</vt:lpstr>
      </vt:variant>
      <vt:variant>
        <vt:i4>2</vt:i4>
      </vt:variant>
      <vt:variant>
        <vt:lpstr>Titoli diapositive</vt:lpstr>
      </vt:variant>
      <vt:variant>
        <vt:i4>14</vt:i4>
      </vt:variant>
    </vt:vector>
  </HeadingPairs>
  <TitlesOfParts>
    <vt:vector size="22" baseType="lpstr">
      <vt:lpstr>Arial</vt:lpstr>
      <vt:lpstr>Calibri</vt:lpstr>
      <vt:lpstr>Calibri Light</vt:lpstr>
      <vt:lpstr>Cambria Math</vt:lpstr>
      <vt:lpstr>Times New Roman</vt:lpstr>
      <vt:lpstr>Wingdings</vt:lpstr>
      <vt:lpstr>Office Theme</vt:lpstr>
      <vt:lpstr>1_Office Theme</vt:lpstr>
      <vt:lpstr>SELF ORGANIZING MAPS </vt:lpstr>
      <vt:lpstr>Agenda</vt:lpstr>
      <vt:lpstr>WHAT ARE SOMs?</vt:lpstr>
      <vt:lpstr>WHAT ARE SOMs?</vt:lpstr>
      <vt:lpstr>Presentazione standard di PowerPoint</vt:lpstr>
      <vt:lpstr>WHAT ARE SOMs?</vt:lpstr>
      <vt:lpstr>Presentazione standard di PowerPoint</vt:lpstr>
      <vt:lpstr>WHAT ARE SOMs?</vt:lpstr>
      <vt:lpstr>WHAT ARE SOMs?</vt:lpstr>
      <vt:lpstr>WHAT ARE SOMs?</vt:lpstr>
      <vt:lpstr>WHAT ARE SOMs?</vt:lpstr>
      <vt:lpstr>WHAT ARE SOMs?</vt:lpstr>
      <vt:lpstr>Self-organizing maps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
  <cp:lastModifiedBy>Samuele Padula</cp:lastModifiedBy>
  <cp:revision>153</cp:revision>
  <dcterms:created xsi:type="dcterms:W3CDTF">2023-03-21T11:47:47Z</dcterms:created>
  <dcterms:modified xsi:type="dcterms:W3CDTF">2023-04-27T11:27:57Z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